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89" r:id="rId6"/>
    <p:sldId id="403" r:id="rId7"/>
    <p:sldId id="392" r:id="rId8"/>
    <p:sldId id="393" r:id="rId9"/>
    <p:sldId id="409" r:id="rId10"/>
    <p:sldId id="418" r:id="rId11"/>
    <p:sldId id="399" r:id="rId12"/>
    <p:sldId id="416" r:id="rId13"/>
    <p:sldId id="419" r:id="rId14"/>
    <p:sldId id="414" r:id="rId15"/>
    <p:sldId id="421" r:id="rId16"/>
    <p:sldId id="422" r:id="rId17"/>
    <p:sldId id="423" r:id="rId18"/>
    <p:sldId id="420" r:id="rId19"/>
    <p:sldId id="410" r:id="rId20"/>
    <p:sldId id="279" r:id="rId2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73F"/>
    <a:srgbClr val="F58220"/>
    <a:srgbClr val="00B050"/>
    <a:srgbClr val="2EABFF"/>
    <a:srgbClr val="0076BE"/>
    <a:srgbClr val="6D3214"/>
    <a:srgbClr val="8DC63F"/>
    <a:srgbClr val="C25924"/>
    <a:srgbClr val="D2D2D2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85501" autoAdjust="0"/>
  </p:normalViewPr>
  <p:slideViewPr>
    <p:cSldViewPr snapToGrid="0">
      <p:cViewPr varScale="1">
        <p:scale>
          <a:sx n="139" d="100"/>
          <a:sy n="139" d="100"/>
        </p:scale>
        <p:origin x="744" y="11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B56A1-F22C-4972-967B-EE06796BDC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AFCBFF-50B4-41C2-88A7-221604601CFA}">
      <dgm:prSet phldrT="[Text]" custT="1"/>
      <dgm:spPr/>
      <dgm:t>
        <a:bodyPr/>
        <a:lstStyle/>
        <a:p>
          <a:r>
            <a:rPr lang="en-GB" sz="2400" dirty="0" smtClean="0"/>
            <a:t>Can do</a:t>
          </a:r>
          <a:endParaRPr lang="en-GB" sz="2400" dirty="0"/>
        </a:p>
      </dgm:t>
    </dgm:pt>
    <dgm:pt modelId="{F964E4D3-5B22-457D-AE46-EF0B55950179}" type="parTrans" cxnId="{DEFB2FEE-C0B4-46C4-8C39-68C0D72A9B91}">
      <dgm:prSet/>
      <dgm:spPr/>
      <dgm:t>
        <a:bodyPr/>
        <a:lstStyle/>
        <a:p>
          <a:endParaRPr lang="en-GB"/>
        </a:p>
      </dgm:t>
    </dgm:pt>
    <dgm:pt modelId="{12DA9126-5185-40CF-96BB-CD26140D83BA}" type="sibTrans" cxnId="{DEFB2FEE-C0B4-46C4-8C39-68C0D72A9B91}">
      <dgm:prSet/>
      <dgm:spPr/>
      <dgm:t>
        <a:bodyPr/>
        <a:lstStyle/>
        <a:p>
          <a:endParaRPr lang="en-GB"/>
        </a:p>
      </dgm:t>
    </dgm:pt>
    <dgm:pt modelId="{94964BB8-5600-435A-B2F8-B4BEE7474E41}">
      <dgm:prSet phldrT="[Text]" custT="1"/>
      <dgm:spPr>
        <a:solidFill>
          <a:srgbClr val="0076BE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Allocate a WorkItem to a single user in Process Designer</a:t>
          </a:r>
          <a:endParaRPr lang="en-GB" sz="1800" dirty="0">
            <a:solidFill>
              <a:schemeClr val="bg1"/>
            </a:solidFill>
          </a:endParaRPr>
        </a:p>
      </dgm:t>
    </dgm:pt>
    <dgm:pt modelId="{F5429ED5-EC79-4419-AD67-06BB68F904C2}" type="parTrans" cxnId="{7828D4F8-CD99-4579-8099-E40727275FFF}">
      <dgm:prSet/>
      <dgm:spPr/>
      <dgm:t>
        <a:bodyPr/>
        <a:lstStyle/>
        <a:p>
          <a:endParaRPr lang="en-GB"/>
        </a:p>
      </dgm:t>
    </dgm:pt>
    <dgm:pt modelId="{C5BE2CD5-CB8D-4EDF-BF91-C01F2BB69877}" type="sibTrans" cxnId="{7828D4F8-CD99-4579-8099-E40727275FFF}">
      <dgm:prSet/>
      <dgm:spPr/>
      <dgm:t>
        <a:bodyPr/>
        <a:lstStyle/>
        <a:p>
          <a:endParaRPr lang="en-GB"/>
        </a:p>
      </dgm:t>
    </dgm:pt>
    <dgm:pt modelId="{3A9D9D5F-0C1E-4A79-8F2E-7CDE3B236BD1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GB" sz="2400" cap="none" dirty="0" smtClean="0"/>
            <a:t>Want to do</a:t>
          </a:r>
          <a:endParaRPr lang="en-GB" sz="2400" dirty="0"/>
        </a:p>
      </dgm:t>
    </dgm:pt>
    <dgm:pt modelId="{EBF1120E-19B7-48F6-89BA-FC5E7DC739CF}" type="parTrans" cxnId="{E05354AC-0E9F-4934-985B-C6B35161AEB6}">
      <dgm:prSet/>
      <dgm:spPr/>
      <dgm:t>
        <a:bodyPr/>
        <a:lstStyle/>
        <a:p>
          <a:endParaRPr lang="en-GB"/>
        </a:p>
      </dgm:t>
    </dgm:pt>
    <dgm:pt modelId="{DFCB4857-8D9B-41ED-88BD-6CB6F5E15A0C}" type="sibTrans" cxnId="{E05354AC-0E9F-4934-985B-C6B35161AEB6}">
      <dgm:prSet/>
      <dgm:spPr/>
      <dgm:t>
        <a:bodyPr/>
        <a:lstStyle/>
        <a:p>
          <a:endParaRPr lang="en-GB"/>
        </a:p>
      </dgm:t>
    </dgm:pt>
    <dgm:pt modelId="{3C178FBD-76A2-483F-9FEF-E36B8987A8B5}">
      <dgm:prSet phldrT="[Text]" custT="1"/>
      <dgm:spPr>
        <a:solidFill>
          <a:srgbClr val="2EABFF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Be able to allocate WorkItems to:</a:t>
          </a:r>
          <a:endParaRPr lang="en-GB" sz="1800" dirty="0">
            <a:solidFill>
              <a:schemeClr val="bg1"/>
            </a:solidFill>
          </a:endParaRPr>
        </a:p>
      </dgm:t>
    </dgm:pt>
    <dgm:pt modelId="{B1A3299D-7B99-4B45-8F46-4EE31BC45AAD}" type="parTrans" cxnId="{B4ABE6D1-FB33-4D33-B967-74E0526E80E1}">
      <dgm:prSet/>
      <dgm:spPr/>
      <dgm:t>
        <a:bodyPr/>
        <a:lstStyle/>
        <a:p>
          <a:endParaRPr lang="en-GB"/>
        </a:p>
      </dgm:t>
    </dgm:pt>
    <dgm:pt modelId="{954FA488-EB46-444B-99D5-3F1DFEFC91F0}" type="sibTrans" cxnId="{B4ABE6D1-FB33-4D33-B967-74E0526E80E1}">
      <dgm:prSet/>
      <dgm:spPr/>
      <dgm:t>
        <a:bodyPr/>
        <a:lstStyle/>
        <a:p>
          <a:endParaRPr lang="en-GB"/>
        </a:p>
      </dgm:t>
    </dgm:pt>
    <dgm:pt modelId="{81EF6030-F1CB-467F-A0EC-F63BA6BB2FA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400" cap="none" dirty="0" smtClean="0"/>
            <a:t>Have done</a:t>
          </a:r>
          <a:endParaRPr lang="en-GB" sz="2400" dirty="0"/>
        </a:p>
      </dgm:t>
    </dgm:pt>
    <dgm:pt modelId="{A3C46DB2-5882-4BCA-8486-7A0BA44B2363}" type="parTrans" cxnId="{E6777963-9185-4ABB-9545-738C516A7DFE}">
      <dgm:prSet/>
      <dgm:spPr/>
      <dgm:t>
        <a:bodyPr/>
        <a:lstStyle/>
        <a:p>
          <a:endParaRPr lang="en-GB"/>
        </a:p>
      </dgm:t>
    </dgm:pt>
    <dgm:pt modelId="{58E0C0C1-1784-419E-90F3-DD8E78AEE22A}" type="sibTrans" cxnId="{E6777963-9185-4ABB-9545-738C516A7DFE}">
      <dgm:prSet/>
      <dgm:spPr/>
      <dgm:t>
        <a:bodyPr/>
        <a:lstStyle/>
        <a:p>
          <a:endParaRPr lang="en-GB"/>
        </a:p>
      </dgm:t>
    </dgm:pt>
    <dgm:pt modelId="{C2884472-1BBB-480C-A3C1-6B063BD70A0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Allocation Config has been enhanced to allow allocating WorkItems to roles in the system (these roles can have any number of users)</a:t>
          </a:r>
          <a:endParaRPr lang="en-GB" sz="1800" dirty="0">
            <a:solidFill>
              <a:schemeClr val="bg1"/>
            </a:solidFill>
          </a:endParaRPr>
        </a:p>
      </dgm:t>
    </dgm:pt>
    <dgm:pt modelId="{CF2DB399-5814-4B7F-A6CC-78BB581815F8}" type="parTrans" cxnId="{2B8596D4-5759-4120-8299-F633E44BC96E}">
      <dgm:prSet/>
      <dgm:spPr/>
      <dgm:t>
        <a:bodyPr/>
        <a:lstStyle/>
        <a:p>
          <a:endParaRPr lang="en-GB"/>
        </a:p>
      </dgm:t>
    </dgm:pt>
    <dgm:pt modelId="{EA0754DB-18B8-49A3-A7E9-AB4BD7E4EE95}" type="sibTrans" cxnId="{2B8596D4-5759-4120-8299-F633E44BC96E}">
      <dgm:prSet/>
      <dgm:spPr/>
      <dgm:t>
        <a:bodyPr/>
        <a:lstStyle/>
        <a:p>
          <a:endParaRPr lang="en-GB"/>
        </a:p>
      </dgm:t>
    </dgm:pt>
    <dgm:pt modelId="{FDAC303B-5996-4FE1-8746-21D79B06DD20}">
      <dgm:prSet phldrT="[Text]" custT="1"/>
      <dgm:spPr>
        <a:solidFill>
          <a:srgbClr val="2EABFF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 role in the Web Platform which consists of any number of users</a:t>
          </a:r>
          <a:endParaRPr lang="en-GB" sz="1800" dirty="0">
            <a:solidFill>
              <a:schemeClr val="bg1"/>
            </a:solidFill>
          </a:endParaRPr>
        </a:p>
      </dgm:t>
    </dgm:pt>
    <dgm:pt modelId="{E11E921A-7E53-4C6F-8BE9-3D30DCE2A10F}" type="parTrans" cxnId="{F37E4285-45F1-4015-9F65-CC50B45B4135}">
      <dgm:prSet/>
      <dgm:spPr/>
      <dgm:t>
        <a:bodyPr/>
        <a:lstStyle/>
        <a:p>
          <a:endParaRPr lang="en-GB"/>
        </a:p>
      </dgm:t>
    </dgm:pt>
    <dgm:pt modelId="{720A723B-6A39-4C6E-8D65-83AF08AA6ECE}" type="sibTrans" cxnId="{F37E4285-45F1-4015-9F65-CC50B45B4135}">
      <dgm:prSet/>
      <dgm:spPr/>
      <dgm:t>
        <a:bodyPr/>
        <a:lstStyle/>
        <a:p>
          <a:endParaRPr lang="en-GB"/>
        </a:p>
      </dgm:t>
    </dgm:pt>
    <dgm:pt modelId="{0E45BADC-0338-4E57-B5D5-A4037D736740}" type="pres">
      <dgm:prSet presAssocID="{A94B56A1-F22C-4972-967B-EE06796BDC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86887A-F731-4E4B-89B2-26B1DD61EA33}" type="pres">
      <dgm:prSet presAssocID="{63AFCBFF-50B4-41C2-88A7-221604601CFA}" presName="linNode" presStyleCnt="0"/>
      <dgm:spPr/>
    </dgm:pt>
    <dgm:pt modelId="{EDBFDAD5-77D5-4A36-A6ED-A9DD6409B384}" type="pres">
      <dgm:prSet presAssocID="{63AFCBFF-50B4-41C2-88A7-221604601CFA}" presName="parentText" presStyleLbl="node1" presStyleIdx="0" presStyleCnt="3" custScaleX="139344" custScaleY="485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D227AA-9F2A-4CF5-9A1D-E69701642FD3}" type="pres">
      <dgm:prSet presAssocID="{63AFCBFF-50B4-41C2-88A7-221604601CFA}" presName="descendantText" presStyleLbl="alignAccFollowNode1" presStyleIdx="0" presStyleCnt="3" custScaleX="435995" custScaleY="598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C10BBD-3B86-4E37-ADB2-66CA329CBE6B}" type="pres">
      <dgm:prSet presAssocID="{12DA9126-5185-40CF-96BB-CD26140D83BA}" presName="sp" presStyleCnt="0"/>
      <dgm:spPr/>
    </dgm:pt>
    <dgm:pt modelId="{5D5C886B-AC52-45A8-ADFB-4092F1AF12CC}" type="pres">
      <dgm:prSet presAssocID="{3A9D9D5F-0C1E-4A79-8F2E-7CDE3B236BD1}" presName="linNode" presStyleCnt="0"/>
      <dgm:spPr/>
    </dgm:pt>
    <dgm:pt modelId="{F529291D-8346-46A5-BF02-A2A4C161A253}" type="pres">
      <dgm:prSet presAssocID="{3A9D9D5F-0C1E-4A79-8F2E-7CDE3B236BD1}" presName="parentText" presStyleLbl="node1" presStyleIdx="1" presStyleCnt="3" custScaleX="81135" custScaleY="4429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12C1BA-E6B2-4151-ADD6-BB3470006138}" type="pres">
      <dgm:prSet presAssocID="{3A9D9D5F-0C1E-4A79-8F2E-7CDE3B236BD1}" presName="descendantText" presStyleLbl="alignAccFollowNode1" presStyleIdx="1" presStyleCnt="3" custScaleX="253924" custScaleY="561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6FFA2F-2AFC-449D-B50F-210EC3BA8FB1}" type="pres">
      <dgm:prSet presAssocID="{DFCB4857-8D9B-41ED-88BD-6CB6F5E15A0C}" presName="sp" presStyleCnt="0"/>
      <dgm:spPr/>
    </dgm:pt>
    <dgm:pt modelId="{E56187AB-3498-466E-86B9-7CD1D53935CA}" type="pres">
      <dgm:prSet presAssocID="{81EF6030-F1CB-467F-A0EC-F63BA6BB2FA6}" presName="linNode" presStyleCnt="0"/>
      <dgm:spPr/>
    </dgm:pt>
    <dgm:pt modelId="{C7ABAE44-1374-4D52-8562-23F30C573D51}" type="pres">
      <dgm:prSet presAssocID="{81EF6030-F1CB-467F-A0EC-F63BA6BB2FA6}" presName="parentText" presStyleLbl="node1" presStyleIdx="2" presStyleCnt="3" custScaleX="115726" custScaleY="48527" custLinFactNeighborX="1038" custLinFactNeighborY="66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F05F4-63E6-40A5-9D92-05758601D186}" type="pres">
      <dgm:prSet presAssocID="{81EF6030-F1CB-467F-A0EC-F63BA6BB2FA6}" presName="descendantText" presStyleLbl="alignAccFollowNode1" presStyleIdx="2" presStyleCnt="3" custScaleX="364771" custScaleY="570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628FB6-F04A-41E4-9F24-4A61F6577BC2}" type="presOf" srcId="{FDAC303B-5996-4FE1-8746-21D79B06DD20}" destId="{5012C1BA-E6B2-4151-ADD6-BB3470006138}" srcOrd="0" destOrd="1" presId="urn:microsoft.com/office/officeart/2005/8/layout/vList5"/>
    <dgm:cxn modelId="{88DDF183-0A42-45EC-A045-57F42050DB84}" type="presOf" srcId="{A94B56A1-F22C-4972-967B-EE06796BDC0E}" destId="{0E45BADC-0338-4E57-B5D5-A4037D736740}" srcOrd="0" destOrd="0" presId="urn:microsoft.com/office/officeart/2005/8/layout/vList5"/>
    <dgm:cxn modelId="{E05354AC-0E9F-4934-985B-C6B35161AEB6}" srcId="{A94B56A1-F22C-4972-967B-EE06796BDC0E}" destId="{3A9D9D5F-0C1E-4A79-8F2E-7CDE3B236BD1}" srcOrd="1" destOrd="0" parTransId="{EBF1120E-19B7-48F6-89BA-FC5E7DC739CF}" sibTransId="{DFCB4857-8D9B-41ED-88BD-6CB6F5E15A0C}"/>
    <dgm:cxn modelId="{DC0DC4B1-274B-4AA1-9AFC-D81EB58E1EBE}" type="presOf" srcId="{C2884472-1BBB-480C-A3C1-6B063BD70A04}" destId="{5B6F05F4-63E6-40A5-9D92-05758601D186}" srcOrd="0" destOrd="0" presId="urn:microsoft.com/office/officeart/2005/8/layout/vList5"/>
    <dgm:cxn modelId="{7828D4F8-CD99-4579-8099-E40727275FFF}" srcId="{63AFCBFF-50B4-41C2-88A7-221604601CFA}" destId="{94964BB8-5600-435A-B2F8-B4BEE7474E41}" srcOrd="0" destOrd="0" parTransId="{F5429ED5-EC79-4419-AD67-06BB68F904C2}" sibTransId="{C5BE2CD5-CB8D-4EDF-BF91-C01F2BB69877}"/>
    <dgm:cxn modelId="{2B8596D4-5759-4120-8299-F633E44BC96E}" srcId="{81EF6030-F1CB-467F-A0EC-F63BA6BB2FA6}" destId="{C2884472-1BBB-480C-A3C1-6B063BD70A04}" srcOrd="0" destOrd="0" parTransId="{CF2DB399-5814-4B7F-A6CC-78BB581815F8}" sibTransId="{EA0754DB-18B8-49A3-A7E9-AB4BD7E4EE95}"/>
    <dgm:cxn modelId="{DEFB2FEE-C0B4-46C4-8C39-68C0D72A9B91}" srcId="{A94B56A1-F22C-4972-967B-EE06796BDC0E}" destId="{63AFCBFF-50B4-41C2-88A7-221604601CFA}" srcOrd="0" destOrd="0" parTransId="{F964E4D3-5B22-457D-AE46-EF0B55950179}" sibTransId="{12DA9126-5185-40CF-96BB-CD26140D83BA}"/>
    <dgm:cxn modelId="{31853F87-15D1-44D7-BC19-EED1CED699F8}" type="presOf" srcId="{3A9D9D5F-0C1E-4A79-8F2E-7CDE3B236BD1}" destId="{F529291D-8346-46A5-BF02-A2A4C161A253}" srcOrd="0" destOrd="0" presId="urn:microsoft.com/office/officeart/2005/8/layout/vList5"/>
    <dgm:cxn modelId="{F37E4285-45F1-4015-9F65-CC50B45B4135}" srcId="{3C178FBD-76A2-483F-9FEF-E36B8987A8B5}" destId="{FDAC303B-5996-4FE1-8746-21D79B06DD20}" srcOrd="0" destOrd="0" parTransId="{E11E921A-7E53-4C6F-8BE9-3D30DCE2A10F}" sibTransId="{720A723B-6A39-4C6E-8D65-83AF08AA6ECE}"/>
    <dgm:cxn modelId="{6DA0259E-DFF0-44D4-99BC-B45F61187E85}" type="presOf" srcId="{81EF6030-F1CB-467F-A0EC-F63BA6BB2FA6}" destId="{C7ABAE44-1374-4D52-8562-23F30C573D51}" srcOrd="0" destOrd="0" presId="urn:microsoft.com/office/officeart/2005/8/layout/vList5"/>
    <dgm:cxn modelId="{B4ABE6D1-FB33-4D33-B967-74E0526E80E1}" srcId="{3A9D9D5F-0C1E-4A79-8F2E-7CDE3B236BD1}" destId="{3C178FBD-76A2-483F-9FEF-E36B8987A8B5}" srcOrd="0" destOrd="0" parTransId="{B1A3299D-7B99-4B45-8F46-4EE31BC45AAD}" sibTransId="{954FA488-EB46-444B-99D5-3F1DFEFC91F0}"/>
    <dgm:cxn modelId="{0F5154A8-F6E8-43C7-B8B0-CD836A817F2C}" type="presOf" srcId="{94964BB8-5600-435A-B2F8-B4BEE7474E41}" destId="{B4D227AA-9F2A-4CF5-9A1D-E69701642FD3}" srcOrd="0" destOrd="0" presId="urn:microsoft.com/office/officeart/2005/8/layout/vList5"/>
    <dgm:cxn modelId="{0CBFFD2C-A785-43EB-A2AE-93C1334C5D1B}" type="presOf" srcId="{3C178FBD-76A2-483F-9FEF-E36B8987A8B5}" destId="{5012C1BA-E6B2-4151-ADD6-BB3470006138}" srcOrd="0" destOrd="0" presId="urn:microsoft.com/office/officeart/2005/8/layout/vList5"/>
    <dgm:cxn modelId="{E6777963-9185-4ABB-9545-738C516A7DFE}" srcId="{A94B56A1-F22C-4972-967B-EE06796BDC0E}" destId="{81EF6030-F1CB-467F-A0EC-F63BA6BB2FA6}" srcOrd="2" destOrd="0" parTransId="{A3C46DB2-5882-4BCA-8486-7A0BA44B2363}" sibTransId="{58E0C0C1-1784-419E-90F3-DD8E78AEE22A}"/>
    <dgm:cxn modelId="{9C8C2D02-C819-49A1-96D6-05AD06C432B1}" type="presOf" srcId="{63AFCBFF-50B4-41C2-88A7-221604601CFA}" destId="{EDBFDAD5-77D5-4A36-A6ED-A9DD6409B384}" srcOrd="0" destOrd="0" presId="urn:microsoft.com/office/officeart/2005/8/layout/vList5"/>
    <dgm:cxn modelId="{674C766F-5597-4C73-B9FC-C0DF779CACBE}" type="presParOf" srcId="{0E45BADC-0338-4E57-B5D5-A4037D736740}" destId="{2C86887A-F731-4E4B-89B2-26B1DD61EA33}" srcOrd="0" destOrd="0" presId="urn:microsoft.com/office/officeart/2005/8/layout/vList5"/>
    <dgm:cxn modelId="{0E10F4B1-6C82-4C79-AD58-AF7AAFDA8450}" type="presParOf" srcId="{2C86887A-F731-4E4B-89B2-26B1DD61EA33}" destId="{EDBFDAD5-77D5-4A36-A6ED-A9DD6409B384}" srcOrd="0" destOrd="0" presId="urn:microsoft.com/office/officeart/2005/8/layout/vList5"/>
    <dgm:cxn modelId="{6FE73CC6-F1F3-4CE7-9602-2688CB4D086C}" type="presParOf" srcId="{2C86887A-F731-4E4B-89B2-26B1DD61EA33}" destId="{B4D227AA-9F2A-4CF5-9A1D-E69701642FD3}" srcOrd="1" destOrd="0" presId="urn:microsoft.com/office/officeart/2005/8/layout/vList5"/>
    <dgm:cxn modelId="{C219D700-9239-44A1-84DB-7985618AA0BC}" type="presParOf" srcId="{0E45BADC-0338-4E57-B5D5-A4037D736740}" destId="{36C10BBD-3B86-4E37-ADB2-66CA329CBE6B}" srcOrd="1" destOrd="0" presId="urn:microsoft.com/office/officeart/2005/8/layout/vList5"/>
    <dgm:cxn modelId="{C40786A5-1D56-4FEF-AB21-0BECCA4D2D85}" type="presParOf" srcId="{0E45BADC-0338-4E57-B5D5-A4037D736740}" destId="{5D5C886B-AC52-45A8-ADFB-4092F1AF12CC}" srcOrd="2" destOrd="0" presId="urn:microsoft.com/office/officeart/2005/8/layout/vList5"/>
    <dgm:cxn modelId="{C0DA4D07-54D8-4A79-BCB0-899D1FBC881A}" type="presParOf" srcId="{5D5C886B-AC52-45A8-ADFB-4092F1AF12CC}" destId="{F529291D-8346-46A5-BF02-A2A4C161A253}" srcOrd="0" destOrd="0" presId="urn:microsoft.com/office/officeart/2005/8/layout/vList5"/>
    <dgm:cxn modelId="{E2D7EB16-B791-473F-A143-F4919FB90C8A}" type="presParOf" srcId="{5D5C886B-AC52-45A8-ADFB-4092F1AF12CC}" destId="{5012C1BA-E6B2-4151-ADD6-BB3470006138}" srcOrd="1" destOrd="0" presId="urn:microsoft.com/office/officeart/2005/8/layout/vList5"/>
    <dgm:cxn modelId="{4C55F363-1A37-4D4D-B37D-99A7A88A1F19}" type="presParOf" srcId="{0E45BADC-0338-4E57-B5D5-A4037D736740}" destId="{9C6FFA2F-2AFC-449D-B50F-210EC3BA8FB1}" srcOrd="3" destOrd="0" presId="urn:microsoft.com/office/officeart/2005/8/layout/vList5"/>
    <dgm:cxn modelId="{8B757427-B07C-4FC3-A810-67CDF977BF65}" type="presParOf" srcId="{0E45BADC-0338-4E57-B5D5-A4037D736740}" destId="{E56187AB-3498-466E-86B9-7CD1D53935CA}" srcOrd="4" destOrd="0" presId="urn:microsoft.com/office/officeart/2005/8/layout/vList5"/>
    <dgm:cxn modelId="{E70CB7FD-C19B-4094-AEFF-73A0585B4E74}" type="presParOf" srcId="{E56187AB-3498-466E-86B9-7CD1D53935CA}" destId="{C7ABAE44-1374-4D52-8562-23F30C573D51}" srcOrd="0" destOrd="0" presId="urn:microsoft.com/office/officeart/2005/8/layout/vList5"/>
    <dgm:cxn modelId="{91B5C2F6-B5A0-4AD7-95C8-361D79E5F61A}" type="presParOf" srcId="{E56187AB-3498-466E-86B9-7CD1D53935CA}" destId="{5B6F05F4-63E6-40A5-9D92-05758601D1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227AA-9F2A-4CF5-9A1D-E69701642FD3}">
      <dsp:nvSpPr>
        <dsp:cNvPr id="0" name=""/>
        <dsp:cNvSpPr/>
      </dsp:nvSpPr>
      <dsp:spPr>
        <a:xfrm rot="5400000">
          <a:off x="4154990" y="-2884104"/>
          <a:ext cx="1220959" cy="7009259"/>
        </a:xfrm>
        <a:prstGeom prst="round2SameRect">
          <a:avLst/>
        </a:prstGeom>
        <a:solidFill>
          <a:srgbClr val="0076BE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</a:rPr>
            <a:t>Allocate a WorkItem to a single user in Process Designer</a:t>
          </a:r>
          <a:endParaRPr lang="en-GB" sz="1800" kern="1200" dirty="0">
            <a:solidFill>
              <a:schemeClr val="bg1"/>
            </a:solidFill>
          </a:endParaRPr>
        </a:p>
      </dsp:txBody>
      <dsp:txXfrm rot="-5400000">
        <a:off x="1260840" y="69648"/>
        <a:ext cx="6949657" cy="1101755"/>
      </dsp:txXfrm>
    </dsp:sp>
    <dsp:sp modelId="{EDBFDAD5-77D5-4A36-A6ED-A9DD6409B384}">
      <dsp:nvSpPr>
        <dsp:cNvPr id="0" name=""/>
        <dsp:cNvSpPr/>
      </dsp:nvSpPr>
      <dsp:spPr>
        <a:xfrm>
          <a:off x="751" y="1808"/>
          <a:ext cx="1260089" cy="1237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Can do</a:t>
          </a:r>
          <a:endParaRPr lang="en-GB" sz="2400" kern="1200" dirty="0"/>
        </a:p>
      </dsp:txBody>
      <dsp:txXfrm>
        <a:off x="61157" y="62214"/>
        <a:ext cx="1139277" cy="1116620"/>
      </dsp:txXfrm>
    </dsp:sp>
    <dsp:sp modelId="{5012C1BA-E6B2-4151-ADD6-BB3470006138}">
      <dsp:nvSpPr>
        <dsp:cNvPr id="0" name=""/>
        <dsp:cNvSpPr/>
      </dsp:nvSpPr>
      <dsp:spPr>
        <a:xfrm rot="5400000">
          <a:off x="4192700" y="-1565482"/>
          <a:ext cx="1145015" cy="7009309"/>
        </a:xfrm>
        <a:prstGeom prst="round2SameRect">
          <a:avLst/>
        </a:prstGeom>
        <a:solidFill>
          <a:srgbClr val="2EABFF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</a:rPr>
            <a:t>Be able to allocate WorkItems to:</a:t>
          </a:r>
          <a:endParaRPr lang="en-GB" sz="1800" kern="1200" dirty="0">
            <a:solidFill>
              <a:schemeClr val="bg1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</a:rPr>
            <a:t>A role in the Web Platform which consists of any number of users</a:t>
          </a:r>
          <a:endParaRPr lang="en-GB" sz="1800" kern="1200" dirty="0">
            <a:solidFill>
              <a:schemeClr val="bg1"/>
            </a:solidFill>
          </a:endParaRPr>
        </a:p>
      </dsp:txBody>
      <dsp:txXfrm rot="-5400000">
        <a:off x="1260554" y="1422559"/>
        <a:ext cx="6953414" cy="1033225"/>
      </dsp:txXfrm>
    </dsp:sp>
    <dsp:sp modelId="{F529291D-8346-46A5-BF02-A2A4C161A253}">
      <dsp:nvSpPr>
        <dsp:cNvPr id="0" name=""/>
        <dsp:cNvSpPr/>
      </dsp:nvSpPr>
      <dsp:spPr>
        <a:xfrm>
          <a:off x="751" y="1374776"/>
          <a:ext cx="1259801" cy="1128791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cap="none" dirty="0" smtClean="0"/>
            <a:t>Want to do</a:t>
          </a:r>
          <a:endParaRPr lang="en-GB" sz="2400" kern="1200" dirty="0"/>
        </a:p>
      </dsp:txBody>
      <dsp:txXfrm>
        <a:off x="55854" y="1429879"/>
        <a:ext cx="1149595" cy="1018585"/>
      </dsp:txXfrm>
    </dsp:sp>
    <dsp:sp modelId="{5B6F05F4-63E6-40A5-9D92-05758601D186}">
      <dsp:nvSpPr>
        <dsp:cNvPr id="0" name=""/>
        <dsp:cNvSpPr/>
      </dsp:nvSpPr>
      <dsp:spPr>
        <a:xfrm rot="5400000">
          <a:off x="4178089" y="-249774"/>
          <a:ext cx="1163323" cy="7014447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1"/>
              </a:solidFill>
            </a:rPr>
            <a:t>Allocation Config has been enhanced to allow allocating WorkItems to roles in the system (these roles can have any number of users)</a:t>
          </a:r>
          <a:endParaRPr lang="en-GB" sz="1800" kern="1200" dirty="0">
            <a:solidFill>
              <a:schemeClr val="bg1"/>
            </a:solidFill>
          </a:endParaRPr>
        </a:p>
      </dsp:txBody>
      <dsp:txXfrm rot="-5400000">
        <a:off x="1252528" y="2732576"/>
        <a:ext cx="6957658" cy="1049745"/>
      </dsp:txXfrm>
    </dsp:sp>
    <dsp:sp modelId="{C7ABAE44-1374-4D52-8562-23F30C573D51}">
      <dsp:nvSpPr>
        <dsp:cNvPr id="0" name=""/>
        <dsp:cNvSpPr/>
      </dsp:nvSpPr>
      <dsp:spPr>
        <a:xfrm>
          <a:off x="20711" y="2640911"/>
          <a:ext cx="1251776" cy="12366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cap="none" dirty="0" smtClean="0"/>
            <a:t>Have done</a:t>
          </a:r>
          <a:endParaRPr lang="en-GB" sz="2400" kern="1200" dirty="0"/>
        </a:p>
      </dsp:txBody>
      <dsp:txXfrm>
        <a:off x="81081" y="2701281"/>
        <a:ext cx="1131036" cy="111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DB44F-1D0F-4930-A0F9-90E011B6FFF4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66CE-5F0A-428C-9A13-F802BB43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65F15D-F9F6-45F9-98A5-0B1AE1038327}" type="datetimeFigureOut">
              <a:rPr lang="en-GB"/>
              <a:pPr>
                <a:defRPr/>
              </a:pPr>
              <a:t>04/09/2018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DAD743-C0DB-4044-909C-3FAF24212D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68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858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2088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080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539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153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0748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56EC0-4B9A-43D2-9C70-50BD9B336C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91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" y="8703"/>
            <a:ext cx="9144000" cy="5696793"/>
          </a:xfrm>
          <a:prstGeom prst="rect">
            <a:avLst/>
          </a:prstGeom>
        </p:spPr>
      </p:pic>
      <p:pic>
        <p:nvPicPr>
          <p:cNvPr id="4" name="Picture 7" descr="right.jp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300" y="2486025"/>
            <a:ext cx="266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638802"/>
            <a:ext cx="4750816" cy="5741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999" y="468000"/>
            <a:ext cx="8586000" cy="596900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080000"/>
            <a:ext cx="8586000" cy="4187687"/>
          </a:xfrm>
          <a:prstGeom prst="rect">
            <a:avLst/>
          </a:prstGeom>
        </p:spPr>
        <p:txBody>
          <a:bodyPr>
            <a:normAutofit/>
          </a:bodyPr>
          <a:lstStyle>
            <a:lvl1pPr marL="263525" indent="-263525">
              <a:spcBef>
                <a:spcPts val="300"/>
              </a:spcBef>
              <a:defRPr sz="2000">
                <a:latin typeface="Arial" pitchFamily="34" charset="0"/>
                <a:cs typeface="Arial" pitchFamily="34" charset="0"/>
              </a:defRPr>
            </a:lvl1pPr>
            <a:lvl2pPr>
              <a:spcBef>
                <a:spcPts val="300"/>
              </a:spcBef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3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 marL="1976438" indent="-182563">
              <a:spcBef>
                <a:spcPts val="300"/>
              </a:spcBef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6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80000"/>
            <a:ext cx="8586000" cy="410822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spcBef>
                <a:spcPts val="300"/>
              </a:spcBef>
              <a:buFont typeface="+mj-lt"/>
              <a:buAutoNum type="arabicPeriod"/>
              <a:defRPr sz="2000">
                <a:latin typeface="Arial" pitchFamily="34" charset="0"/>
                <a:cs typeface="Arial" pitchFamily="34" charset="0"/>
              </a:defRPr>
            </a:lvl1pPr>
            <a:lvl2pPr marL="800100" indent="-342900">
              <a:spcBef>
                <a:spcPts val="300"/>
              </a:spcBef>
              <a:buFont typeface="+mj-lt"/>
              <a:buAutoNum type="alphaLcParenR"/>
              <a:defRPr sz="1600">
                <a:latin typeface="Arial" pitchFamily="34" charset="0"/>
                <a:cs typeface="Arial" pitchFamily="34" charset="0"/>
              </a:defRPr>
            </a:lvl2pPr>
            <a:lvl3pPr marL="1162050" indent="-247650">
              <a:spcBef>
                <a:spcPts val="300"/>
              </a:spcBef>
              <a:buFont typeface="+mj-lt"/>
              <a:buAutoNum type="romanLcPeriod"/>
              <a:defRPr sz="1400">
                <a:latin typeface="Arial" pitchFamily="34" charset="0"/>
                <a:cs typeface="Arial" pitchFamily="34" charset="0"/>
              </a:defRPr>
            </a:lvl3pPr>
            <a:lvl4pPr marL="1714500" indent="-342900">
              <a:spcBef>
                <a:spcPts val="300"/>
              </a:spcBef>
              <a:buFont typeface="+mj-lt"/>
              <a:buAutoNum type="arabicPeriod"/>
              <a:defRPr sz="1800">
                <a:latin typeface="Arial" pitchFamily="34" charset="0"/>
                <a:cs typeface="Arial" pitchFamily="34" charset="0"/>
              </a:defRPr>
            </a:lvl4pPr>
            <a:lvl5pPr marL="2171700" indent="-342900">
              <a:spcBef>
                <a:spcPts val="300"/>
              </a:spcBef>
              <a:buFont typeface="+mj-lt"/>
              <a:buAutoNum type="arabicPeriod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468000"/>
            <a:ext cx="8586000" cy="59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079999"/>
            <a:ext cx="4284000" cy="4118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590000" y="1079998"/>
            <a:ext cx="4284000" cy="4118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2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1079999"/>
            <a:ext cx="4320000" cy="4118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322" y="1080000"/>
            <a:ext cx="4245678" cy="20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28322" y="3132000"/>
            <a:ext cx="4245678" cy="205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2584450"/>
            <a:ext cx="4981574" cy="5207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10" descr="left.jp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0950"/>
            <a:ext cx="27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right.jp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2538" y="2524125"/>
            <a:ext cx="271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5971" y="2209627"/>
            <a:ext cx="1021429" cy="12642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6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80000"/>
            <a:ext cx="8586000" cy="412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3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714375" indent="-266700">
              <a:spcBef>
                <a:spcPts val="300"/>
              </a:spcBef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3pPr>
            <a:lvl4pPr marL="1076325" indent="-266700">
              <a:spcBef>
                <a:spcPts val="3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4pPr>
            <a:lvl5pPr marL="1436688" indent="-179388">
              <a:spcBef>
                <a:spcPts val="300"/>
              </a:spcBef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6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80000"/>
            <a:ext cx="8586000" cy="410822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63525" indent="-263525">
              <a:spcBef>
                <a:spcPts val="300"/>
              </a:spcBef>
              <a:defRPr sz="2000">
                <a:latin typeface="Arial" pitchFamily="34" charset="0"/>
                <a:cs typeface="Arial" pitchFamily="34" charset="0"/>
              </a:defRPr>
            </a:lvl1pPr>
            <a:lvl2pPr>
              <a:spcBef>
                <a:spcPts val="300"/>
              </a:spcBef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3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spcBef>
                <a:spcPts val="300"/>
              </a:spcBef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468000"/>
            <a:ext cx="8586000" cy="59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" y="4276725"/>
            <a:ext cx="8586000" cy="921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288000" y="1065600"/>
            <a:ext cx="8586000" cy="3211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lid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left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20950"/>
            <a:ext cx="273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right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72538" y="2524125"/>
            <a:ext cx="271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88000" y="468000"/>
            <a:ext cx="8584538" cy="59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88000" y="1081252"/>
            <a:ext cx="8584538" cy="411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96645" y="5308809"/>
            <a:ext cx="204735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www.leanmarketingsystems.com</a:t>
            </a:r>
            <a:endParaRPr lang="en-US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3" r:id="rId3"/>
    <p:sldLayoutId id="2147483761" r:id="rId4"/>
    <p:sldLayoutId id="2147483714" r:id="rId5"/>
    <p:sldLayoutId id="2147483724" r:id="rId6"/>
    <p:sldLayoutId id="2147483727" r:id="rId7"/>
    <p:sldLayoutId id="2147483726" r:id="rId8"/>
    <p:sldLayoutId id="2147483725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300"/>
        </a:spcBef>
        <a:spcAft>
          <a:spcPct val="0"/>
        </a:spcAft>
        <a:buFont typeface="Courier New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3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3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976438" indent="-182563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youtube.com/watch?v=bT72nb6Ly5M&amp;hd=1" TargetMode="Externa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hyperlink" Target="http://www.youtube.com/watch?v=bT72nb6Ly5M&amp;hd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youtube.com/watch?v=jI9OOPnLjwA&amp;hd=1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playlist?list=PL4LIEcM3BUXNE_2Ba2cZQ38N_biexxbbO&amp;disable_polymer=tru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MKQOSvTNw0g&amp;hd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youtube.com/watch?v=MKQOSvTNw0g&amp;hd=1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32594" y="4607938"/>
            <a:ext cx="4750816" cy="574168"/>
          </a:xfrm>
        </p:spPr>
        <p:txBody>
          <a:bodyPr/>
          <a:lstStyle/>
          <a:p>
            <a:r>
              <a:rPr lang="en-GB" sz="2400" dirty="0" smtClean="0"/>
              <a:t>Role Based Allocation of WorkItems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6873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966" y="1197354"/>
            <a:ext cx="5622611" cy="81477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336" y="516233"/>
            <a:ext cx="8229600" cy="5969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Example: Allocating a WorkItem to a role which contains more than one user</a:t>
            </a:r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66" y="2031225"/>
            <a:ext cx="5721336" cy="3233521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09207" y="1197354"/>
            <a:ext cx="3084009" cy="444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3525" indent="-263525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ts val="300"/>
              </a:spcBef>
              <a:spcAft>
                <a:spcPct val="0"/>
              </a:spcAft>
              <a:buFont typeface="Courier New" pitchFamily="49" charset="0"/>
              <a:buChar char="o"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6438" indent="-182563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In the </a:t>
            </a:r>
            <a:r>
              <a:rPr lang="en-GB" sz="1500" dirty="0" smtClean="0"/>
              <a:t>WMS role report </a:t>
            </a:r>
            <a:r>
              <a:rPr lang="en-GB" sz="1500" dirty="0"/>
              <a:t>we can see that David and Youngmin are the </a:t>
            </a:r>
            <a:r>
              <a:rPr lang="en-GB" sz="1500" dirty="0" smtClean="0"/>
              <a:t>users </a:t>
            </a:r>
            <a:r>
              <a:rPr lang="en-GB" sz="1500" dirty="0"/>
              <a:t>in the role ‘LMS Support</a:t>
            </a:r>
            <a:r>
              <a:rPr lang="en-GB" sz="1500" dirty="0" smtClean="0"/>
              <a:t>’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 smtClean="0"/>
              <a:t>In designer click on the Standard WorkItem you want to allocate to this role</a:t>
            </a:r>
          </a:p>
          <a:p>
            <a:pPr marL="0" indent="0">
              <a:buNone/>
            </a:pPr>
            <a:endParaRPr lang="en-GB" sz="1500" dirty="0" smtClean="0"/>
          </a:p>
          <a:p>
            <a:r>
              <a:rPr lang="en-GB" sz="1500" dirty="0" smtClean="0"/>
              <a:t>Click on the Allocation Details Ellipsis</a:t>
            </a:r>
          </a:p>
          <a:p>
            <a:pPr marL="0" indent="0">
              <a:buNone/>
            </a:pPr>
            <a:endParaRPr lang="en-GB" sz="1500" dirty="0" smtClean="0"/>
          </a:p>
          <a:p>
            <a:r>
              <a:rPr lang="en-GB" sz="1600" dirty="0"/>
              <a:t>Select role in the ‘User in a role’ list</a:t>
            </a:r>
          </a:p>
          <a:p>
            <a:pPr lvl="1"/>
            <a:r>
              <a:rPr lang="en-GB" sz="1400" dirty="0" smtClean="0"/>
              <a:t>‘LMS Support’</a:t>
            </a:r>
            <a:endParaRPr lang="en-GB" sz="1400" dirty="0"/>
          </a:p>
          <a:p>
            <a:pPr marL="457200" lvl="1" indent="0">
              <a:buNone/>
            </a:pPr>
            <a:endParaRPr lang="en-GB" sz="1400" dirty="0" smtClean="0"/>
          </a:p>
          <a:p>
            <a:r>
              <a:rPr lang="en-GB" sz="1500" dirty="0" smtClean="0"/>
              <a:t>Save Changes</a:t>
            </a:r>
          </a:p>
          <a:p>
            <a:pPr marL="0" indent="0">
              <a:buNone/>
            </a:pPr>
            <a:endParaRPr lang="en-GB" sz="1500" dirty="0" smtClean="0"/>
          </a:p>
          <a:p>
            <a:r>
              <a:rPr lang="en-GB" sz="1500" dirty="0" smtClean="0"/>
              <a:t>The WorkItem has now been allocated to this role</a:t>
            </a:r>
          </a:p>
          <a:p>
            <a:endParaRPr lang="en-GB" sz="1500" dirty="0" smtClean="0"/>
          </a:p>
          <a:p>
            <a:r>
              <a:rPr lang="en-GB" sz="1400" b="1" dirty="0">
                <a:solidFill>
                  <a:schemeClr val="accent6"/>
                </a:solidFill>
              </a:rPr>
              <a:t>This means that this WorkItem will always be allocated </a:t>
            </a:r>
            <a:r>
              <a:rPr lang="en-GB" sz="1400" b="1" dirty="0" smtClean="0">
                <a:solidFill>
                  <a:schemeClr val="accent6"/>
                </a:solidFill>
              </a:rPr>
              <a:t>to the first user listed for this role: David Deaves</a:t>
            </a:r>
          </a:p>
          <a:p>
            <a:r>
              <a:rPr lang="en-GB" sz="1400" b="1" dirty="0" smtClean="0">
                <a:solidFill>
                  <a:schemeClr val="accent6"/>
                </a:solidFill>
              </a:rPr>
              <a:t>Other user(s) in the role will see the WorkItem &amp; be able to complete it. In this case the other user is Youngmin who has Full Access to the WorkItem.</a:t>
            </a:r>
            <a:endParaRPr lang="en-GB" sz="1500" dirty="0"/>
          </a:p>
        </p:txBody>
      </p:sp>
      <p:sp>
        <p:nvSpPr>
          <p:cNvPr id="10" name="Rectangle 9"/>
          <p:cNvSpPr/>
          <p:nvPr/>
        </p:nvSpPr>
        <p:spPr>
          <a:xfrm>
            <a:off x="3251966" y="1604741"/>
            <a:ext cx="5540111" cy="30526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505050"/>
                </a:solidFill>
              </a:rPr>
              <a:t>`</a:t>
            </a:r>
          </a:p>
        </p:txBody>
      </p:sp>
      <p:pic>
        <p:nvPicPr>
          <p:cNvPr id="18" name="Picture 1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7" y="4788496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07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3666" y="884767"/>
            <a:ext cx="3084009" cy="441600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Validate and Cut Live the process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Go to Start Process in </a:t>
            </a:r>
            <a:r>
              <a:rPr lang="en-GB" dirty="0" smtClean="0"/>
              <a:t>WMS or Storefront Catalog Page and </a:t>
            </a:r>
            <a:r>
              <a:rPr lang="en-GB" dirty="0"/>
              <a:t>start the </a:t>
            </a:r>
            <a:r>
              <a:rPr lang="en-GB" dirty="0" smtClean="0"/>
              <a:t>process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When the </a:t>
            </a:r>
            <a:r>
              <a:rPr lang="en-GB" dirty="0" smtClean="0"/>
              <a:t>relevant WorkItem activates, it will be allocated to the first user in the role and also appear in all users WorkItem Lists. </a:t>
            </a:r>
          </a:p>
          <a:p>
            <a:pPr lvl="1"/>
            <a:r>
              <a:rPr lang="en-GB" dirty="0" smtClean="0"/>
              <a:t>So the WorkItem will be allocated to David and also appear in Youngmin’s WorkItem List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879" y="341859"/>
            <a:ext cx="8555368" cy="5969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Cont…Now lets check the role allocation works correctly…</a:t>
            </a:r>
            <a:endParaRPr lang="en-US" cap="non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24214"/>
          <a:stretch/>
        </p:blipFill>
        <p:spPr>
          <a:xfrm>
            <a:off x="3375766" y="914517"/>
            <a:ext cx="2572228" cy="2468386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7081544" y="1236392"/>
            <a:ext cx="993718" cy="675431"/>
          </a:xfrm>
          <a:prstGeom prst="wedgeRoundRectCallout">
            <a:avLst>
              <a:gd name="adj1" fmla="val 77149"/>
              <a:gd name="adj2" fmla="val 11096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WorkItem is allocated to the first user in the role</a:t>
            </a:r>
            <a:endParaRPr lang="en-GB" sz="1000" dirty="0">
              <a:solidFill>
                <a:srgbClr val="50505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926" y="981474"/>
            <a:ext cx="3253074" cy="1871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243" y="1997968"/>
            <a:ext cx="885251" cy="937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317048" y="2262171"/>
            <a:ext cx="367334" cy="721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842432" y="2274308"/>
            <a:ext cx="1128858" cy="1029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381" y="3412825"/>
            <a:ext cx="4143166" cy="1044100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7" y="4978438"/>
            <a:ext cx="476250" cy="47625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3375766" y="3489578"/>
            <a:ext cx="1395614" cy="675431"/>
          </a:xfrm>
          <a:prstGeom prst="wedgeRoundRectCallout">
            <a:avLst>
              <a:gd name="adj1" fmla="val 60787"/>
              <a:gd name="adj2" fmla="val 6821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505050"/>
                </a:solidFill>
              </a:rPr>
              <a:t>The WorkItem is visible in </a:t>
            </a:r>
            <a:r>
              <a:rPr lang="en-GB" sz="1000" dirty="0" smtClean="0">
                <a:solidFill>
                  <a:srgbClr val="505050"/>
                </a:solidFill>
              </a:rPr>
              <a:t>Youngmin’s </a:t>
            </a:r>
            <a:r>
              <a:rPr lang="en-GB" sz="1000" dirty="0">
                <a:solidFill>
                  <a:srgbClr val="505050"/>
                </a:solidFill>
              </a:rPr>
              <a:t>WorkItem </a:t>
            </a:r>
            <a:r>
              <a:rPr lang="en-GB" sz="1000" dirty="0" smtClean="0">
                <a:solidFill>
                  <a:srgbClr val="505050"/>
                </a:solidFill>
              </a:rPr>
              <a:t>List too</a:t>
            </a:r>
            <a:endParaRPr lang="en-GB" sz="1000" dirty="0">
              <a:solidFill>
                <a:srgbClr val="505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4210" y="3393615"/>
            <a:ext cx="367334" cy="959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b="44227"/>
          <a:stretch/>
        </p:blipFill>
        <p:spPr>
          <a:xfrm>
            <a:off x="5890926" y="4392723"/>
            <a:ext cx="2955482" cy="1043138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7168300" y="3634867"/>
            <a:ext cx="1453982" cy="675431"/>
          </a:xfrm>
          <a:prstGeom prst="wedgeRoundRectCallout">
            <a:avLst>
              <a:gd name="adj1" fmla="val -89030"/>
              <a:gd name="adj2" fmla="val 12521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Youngmin is also able to complete the WorkItem</a:t>
            </a:r>
            <a:endParaRPr lang="en-GB" sz="1000" dirty="0">
              <a:solidFill>
                <a:srgbClr val="505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23576" y="4379185"/>
            <a:ext cx="367334" cy="959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40803" y="4310299"/>
            <a:ext cx="2513897" cy="357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14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22" grpId="0" animBg="1"/>
      <p:bldP spid="23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Scenario: Taking ownership of the WorkItem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01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147" y="3860533"/>
            <a:ext cx="4186989" cy="1750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9138" y="1009187"/>
            <a:ext cx="3084009" cy="4416003"/>
          </a:xfrm>
        </p:spPr>
        <p:txBody>
          <a:bodyPr>
            <a:noAutofit/>
          </a:bodyPr>
          <a:lstStyle/>
          <a:p>
            <a:r>
              <a:rPr lang="en-GB" sz="1200" dirty="0" smtClean="0"/>
              <a:t>To take ownership of a WorkItem, the allocated user needs to remove all other users from the WorkItem</a:t>
            </a:r>
          </a:p>
          <a:p>
            <a:endParaRPr lang="en-GB" sz="1200" dirty="0" smtClean="0"/>
          </a:p>
          <a:p>
            <a:r>
              <a:rPr lang="en-GB" sz="1200" dirty="0"/>
              <a:t>G</a:t>
            </a:r>
            <a:r>
              <a:rPr lang="en-GB" sz="1200" dirty="0" smtClean="0"/>
              <a:t>o to </a:t>
            </a:r>
            <a:r>
              <a:rPr lang="en-GB" sz="1200" dirty="0"/>
              <a:t>the </a:t>
            </a:r>
            <a:r>
              <a:rPr lang="en-GB" sz="1200" dirty="0" smtClean="0"/>
              <a:t>WorkItem Details and remove the other users</a:t>
            </a:r>
          </a:p>
          <a:p>
            <a:pPr lvl="1"/>
            <a:r>
              <a:rPr lang="en-GB" sz="1100" dirty="0" smtClean="0"/>
              <a:t>In this example we are going to remove/delete Youngmin from the WorkItem</a:t>
            </a:r>
          </a:p>
          <a:p>
            <a:pPr lvl="1"/>
            <a:r>
              <a:rPr lang="en-GB" sz="1100" dirty="0" smtClean="0"/>
              <a:t>Youngmin has now been removed/deleted from the WorkItem</a:t>
            </a:r>
          </a:p>
          <a:p>
            <a:endParaRPr lang="en-GB" sz="1200" dirty="0" smtClean="0"/>
          </a:p>
          <a:p>
            <a:r>
              <a:rPr lang="en-GB" sz="1200" dirty="0" smtClean="0"/>
              <a:t>Now that we have removed/deleted Youngmin from the WorkItem, she can no longer see the WorkItem in her WorkItem List</a:t>
            </a:r>
          </a:p>
          <a:p>
            <a:endParaRPr lang="en-GB" sz="1200" dirty="0" smtClean="0"/>
          </a:p>
          <a:p>
            <a:r>
              <a:rPr lang="en-GB" sz="1200" b="1" dirty="0" smtClean="0">
                <a:solidFill>
                  <a:schemeClr val="accent6"/>
                </a:solidFill>
              </a:rPr>
              <a:t>Only David will see and be able to complete the WorkItem from here onwards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666" y="408073"/>
            <a:ext cx="8555368" cy="5969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Example: Taking ownership of a WorkItem</a:t>
            </a:r>
            <a:endParaRPr lang="en-US" cap="none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5954700" y="4069443"/>
            <a:ext cx="1542056" cy="513951"/>
          </a:xfrm>
          <a:prstGeom prst="wedgeRoundRectCallout">
            <a:avLst>
              <a:gd name="adj1" fmla="val -107743"/>
              <a:gd name="adj2" fmla="val 856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505050"/>
                </a:solidFill>
              </a:rPr>
              <a:t>The WorkItem is </a:t>
            </a:r>
            <a:r>
              <a:rPr lang="en-GB" sz="1000" dirty="0" smtClean="0">
                <a:solidFill>
                  <a:srgbClr val="505050"/>
                </a:solidFill>
              </a:rPr>
              <a:t>not visible </a:t>
            </a:r>
            <a:r>
              <a:rPr lang="en-GB" sz="1000" dirty="0">
                <a:solidFill>
                  <a:srgbClr val="505050"/>
                </a:solidFill>
              </a:rPr>
              <a:t>in </a:t>
            </a:r>
            <a:r>
              <a:rPr lang="en-GB" sz="1000" dirty="0" smtClean="0">
                <a:solidFill>
                  <a:srgbClr val="505050"/>
                </a:solidFill>
              </a:rPr>
              <a:t>Youngmin’s </a:t>
            </a:r>
            <a:r>
              <a:rPr lang="en-GB" sz="1000" dirty="0">
                <a:solidFill>
                  <a:srgbClr val="505050"/>
                </a:solidFill>
              </a:rPr>
              <a:t>WorkItem </a:t>
            </a:r>
            <a:r>
              <a:rPr lang="en-GB" sz="1000" dirty="0" smtClean="0">
                <a:solidFill>
                  <a:srgbClr val="505050"/>
                </a:solidFill>
              </a:rPr>
              <a:t>List anymore</a:t>
            </a:r>
            <a:endParaRPr lang="en-GB" sz="1000" dirty="0">
              <a:solidFill>
                <a:srgbClr val="505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72060" y="3860533"/>
            <a:ext cx="367334" cy="959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147" y="1024032"/>
            <a:ext cx="3344281" cy="1519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700" y="1275142"/>
            <a:ext cx="2704879" cy="7667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3559457" y="1783961"/>
            <a:ext cx="2635087" cy="6068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147" y="2648852"/>
            <a:ext cx="3477612" cy="1136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Rounded Rectangular Callout 29"/>
          <p:cNvSpPr/>
          <p:nvPr/>
        </p:nvSpPr>
        <p:spPr>
          <a:xfrm>
            <a:off x="6450859" y="2884439"/>
            <a:ext cx="1542056" cy="513951"/>
          </a:xfrm>
          <a:prstGeom prst="wedgeRoundRectCallout">
            <a:avLst>
              <a:gd name="adj1" fmla="val -107743"/>
              <a:gd name="adj2" fmla="val 8560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Youngmin is no longer in the list of users anymore</a:t>
            </a:r>
            <a:endParaRPr lang="en-GB" sz="1000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6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Scenario: What happens when you change the single user in a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71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38" y="1293218"/>
            <a:ext cx="5492144" cy="666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37" y="2233491"/>
            <a:ext cx="5505204" cy="62824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152" y="1195689"/>
            <a:ext cx="3084009" cy="4173019"/>
          </a:xfrm>
        </p:spPr>
        <p:txBody>
          <a:bodyPr>
            <a:normAutofit fontScale="92500"/>
          </a:bodyPr>
          <a:lstStyle/>
          <a:p>
            <a:r>
              <a:rPr lang="en-GB" sz="1800" dirty="0" smtClean="0"/>
              <a:t>We have changed the single user in role ‘Payroll Global’ from Anna Fordham to Mark Diffey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/>
              <a:t>Any </a:t>
            </a:r>
            <a:r>
              <a:rPr lang="en-GB" sz="1800" dirty="0"/>
              <a:t>existing </a:t>
            </a:r>
            <a:r>
              <a:rPr lang="en-GB" sz="1800" dirty="0" smtClean="0"/>
              <a:t>WorkItems in the system </a:t>
            </a:r>
            <a:r>
              <a:rPr lang="en-GB" sz="1800" dirty="0"/>
              <a:t>which are allocated to </a:t>
            </a:r>
            <a:r>
              <a:rPr lang="en-GB" sz="1800" dirty="0" smtClean="0"/>
              <a:t>‘Payroll Global’ will </a:t>
            </a:r>
            <a:r>
              <a:rPr lang="en-GB" sz="1800" dirty="0"/>
              <a:t>be allocated to </a:t>
            </a:r>
            <a:r>
              <a:rPr lang="en-GB" sz="1800" dirty="0" smtClean="0"/>
              <a:t>Anna Fordham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smtClean="0">
                <a:solidFill>
                  <a:srgbClr val="FF0000"/>
                </a:solidFill>
              </a:rPr>
              <a:t>Any new process instances </a:t>
            </a:r>
            <a:r>
              <a:rPr lang="en-GB" sz="1800" dirty="0" smtClean="0"/>
              <a:t>with WorkItems allocated to ‘Payroll Global’ will be allocated to Mark Diffey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131" y="516233"/>
            <a:ext cx="8637951" cy="5969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Changing the single user in a role and checking the allocation for new instances of processes</a:t>
            </a:r>
            <a:endParaRPr lang="en-US" cap="none" dirty="0"/>
          </a:p>
        </p:txBody>
      </p:sp>
      <p:sp>
        <p:nvSpPr>
          <p:cNvPr id="26" name="Rectangle 25"/>
          <p:cNvSpPr/>
          <p:nvPr/>
        </p:nvSpPr>
        <p:spPr>
          <a:xfrm>
            <a:off x="3331583" y="1540921"/>
            <a:ext cx="4665244" cy="1718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97821" y="2475377"/>
            <a:ext cx="4622892" cy="1480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pic>
        <p:nvPicPr>
          <p:cNvPr id="18" name="Picture 1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69" y="5152524"/>
            <a:ext cx="476250" cy="47625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8101470" y="1371660"/>
            <a:ext cx="663183" cy="414387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7865916" y="2042390"/>
            <a:ext cx="850007" cy="399133"/>
          </a:xfrm>
          <a:prstGeom prst="wedgeRectCallout">
            <a:avLst>
              <a:gd name="adj1" fmla="val -24939"/>
              <a:gd name="adj2" fmla="val 7497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/>
                </a:solidFill>
              </a:rPr>
              <a:t>Now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218" y="3461357"/>
            <a:ext cx="5663601" cy="157377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7740016" y="3706088"/>
            <a:ext cx="850007" cy="399133"/>
          </a:xfrm>
          <a:prstGeom prst="wedgeRectCallout">
            <a:avLst>
              <a:gd name="adj1" fmla="val -24939"/>
              <a:gd name="adj2" fmla="val 7497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/>
                </a:solidFill>
              </a:rPr>
              <a:t>Now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5794236" y="3551717"/>
            <a:ext cx="1617985" cy="899231"/>
          </a:xfrm>
          <a:prstGeom prst="wedgeRoundRectCallout">
            <a:avLst>
              <a:gd name="adj1" fmla="val 74104"/>
              <a:gd name="adj2" fmla="val 7025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This process was instanced after the change was made to the user in the role ‘Payroll Global’</a:t>
            </a:r>
            <a:endParaRPr lang="en-GB" sz="1000" dirty="0">
              <a:solidFill>
                <a:srgbClr val="505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10623" y="4470207"/>
            <a:ext cx="442078" cy="451057"/>
          </a:xfrm>
          <a:prstGeom prst="rect">
            <a:avLst/>
          </a:prstGeom>
          <a:solidFill>
            <a:schemeClr val="accent3">
              <a:lumMod val="75000"/>
              <a:alpha val="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505050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3754293" y="3717765"/>
            <a:ext cx="1617985" cy="675431"/>
          </a:xfrm>
          <a:prstGeom prst="wedgeRoundRectCallout">
            <a:avLst>
              <a:gd name="adj1" fmla="val 39253"/>
              <a:gd name="adj2" fmla="val 7476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505050"/>
                </a:solidFill>
              </a:rPr>
              <a:t>New instance </a:t>
            </a:r>
            <a:r>
              <a:rPr lang="en-GB" sz="1000" dirty="0">
                <a:solidFill>
                  <a:srgbClr val="505050"/>
                </a:solidFill>
              </a:rPr>
              <a:t>for above process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93489" y="4480116"/>
            <a:ext cx="759175" cy="411069"/>
          </a:xfrm>
          <a:prstGeom prst="rect">
            <a:avLst/>
          </a:prstGeom>
          <a:solidFill>
            <a:schemeClr val="accent3">
              <a:lumMod val="75000"/>
              <a:alpha val="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rgbClr val="505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9063" y="4695735"/>
            <a:ext cx="5633245" cy="2255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53051" y="1289579"/>
            <a:ext cx="5634672" cy="1609068"/>
            <a:chOff x="-3001416" y="3156387"/>
            <a:chExt cx="5634672" cy="1532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994945" y="3197474"/>
              <a:ext cx="5628201" cy="149166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-1657146" y="4164793"/>
              <a:ext cx="840199" cy="420983"/>
            </a:xfrm>
            <a:prstGeom prst="rect">
              <a:avLst/>
            </a:prstGeom>
            <a:solidFill>
              <a:schemeClr val="accent3">
                <a:lumMod val="75000"/>
                <a:alpha val="8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505050"/>
                </a:solidFill>
              </a:endParaRPr>
            </a:p>
          </p:txBody>
        </p:sp>
        <p:sp>
          <p:nvSpPr>
            <p:cNvPr id="33" name="Rounded Rectangular Callout 32"/>
            <p:cNvSpPr/>
            <p:nvPr/>
          </p:nvSpPr>
          <p:spPr>
            <a:xfrm>
              <a:off x="-362888" y="3272179"/>
              <a:ext cx="1931567" cy="674135"/>
            </a:xfrm>
            <a:prstGeom prst="wedgeRoundRectCallout">
              <a:avLst>
                <a:gd name="adj1" fmla="val 28309"/>
                <a:gd name="adj2" fmla="val 84054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rgbClr val="505050"/>
                  </a:solidFill>
                </a:rPr>
                <a:t>This process was instanced before the change was made to the user in the role ‘Payroll Global’</a:t>
              </a:r>
              <a:endParaRPr lang="en-GB" sz="1000" dirty="0">
                <a:solidFill>
                  <a:srgbClr val="50505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0801" y="4152083"/>
              <a:ext cx="565568" cy="433693"/>
            </a:xfrm>
            <a:prstGeom prst="rect">
              <a:avLst/>
            </a:prstGeom>
            <a:solidFill>
              <a:schemeClr val="accent3">
                <a:lumMod val="75000"/>
                <a:alpha val="8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505050"/>
                </a:solidFill>
              </a:endParaRPr>
            </a:p>
          </p:txBody>
        </p:sp>
        <p:sp>
          <p:nvSpPr>
            <p:cNvPr id="21" name="Rectangular Callout 20"/>
            <p:cNvSpPr/>
            <p:nvPr/>
          </p:nvSpPr>
          <p:spPr>
            <a:xfrm>
              <a:off x="1832738" y="3411604"/>
              <a:ext cx="669607" cy="389952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0000"/>
                  </a:solidFill>
                </a:rPr>
                <a:t>Before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3001416" y="4348234"/>
              <a:ext cx="5633245" cy="2255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solidFill>
                  <a:srgbClr val="50505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41644" y="3156387"/>
              <a:ext cx="533139" cy="1851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solidFill>
                  <a:srgbClr val="50505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899923" y="3431043"/>
            <a:ext cx="533139" cy="17529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3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  <p:bldP spid="23" grpId="0" animBg="1"/>
      <p:bldP spid="24" grpId="0" animBg="1"/>
      <p:bldP spid="35" grpId="0" animBg="1"/>
      <p:bldP spid="36" grpId="0" animBg="1"/>
      <p:bldP spid="39" grpId="0" animBg="1"/>
      <p:bldP spid="10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1" y="3413125"/>
            <a:ext cx="4981574" cy="520700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your time!</a:t>
            </a:r>
            <a:br>
              <a:rPr lang="en-GB" dirty="0"/>
            </a:br>
            <a:r>
              <a:rPr lang="en-GB" dirty="0"/>
              <a:t>END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34" y="4113706"/>
            <a:ext cx="1269841" cy="1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What we:</a:t>
            </a:r>
            <a:endParaRPr lang="en-GB" cap="none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06384820"/>
              </p:ext>
            </p:extLst>
          </p:nvPr>
        </p:nvGraphicFramePr>
        <p:xfrm>
          <a:off x="508763" y="1058778"/>
          <a:ext cx="8270851" cy="387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790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Let’s see what we have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69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" y="1050645"/>
            <a:ext cx="8367104" cy="41094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1940" y="515471"/>
            <a:ext cx="8732520" cy="5969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Process Designer allows you to allocate a WorkItem to a role</a:t>
            </a:r>
            <a:endParaRPr lang="en-US" cap="none" dirty="0"/>
          </a:p>
        </p:txBody>
      </p:sp>
      <p:sp>
        <p:nvSpPr>
          <p:cNvPr id="14" name="Speech Bubble: Rectangle with Corners Rounded 2">
            <a:extLst>
              <a:ext uri="{FF2B5EF4-FFF2-40B4-BE49-F238E27FC236}">
                <a16:creationId xmlns:a16="http://schemas.microsoft.com/office/drawing/2014/main" xmlns="" id="{996B77FC-6575-45A0-A4FE-ABCA81489D1D}"/>
              </a:ext>
            </a:extLst>
          </p:cNvPr>
          <p:cNvSpPr/>
          <p:nvPr/>
        </p:nvSpPr>
        <p:spPr>
          <a:xfrm>
            <a:off x="1363805" y="2637707"/>
            <a:ext cx="1863700" cy="935341"/>
          </a:xfrm>
          <a:prstGeom prst="wedgeRoundRectCallout">
            <a:avLst>
              <a:gd name="adj1" fmla="val 61217"/>
              <a:gd name="adj2" fmla="val 3261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505050"/>
                </a:solidFill>
              </a:rPr>
              <a:t>In </a:t>
            </a:r>
            <a:r>
              <a:rPr lang="en-GB" sz="1200" dirty="0" smtClean="0">
                <a:solidFill>
                  <a:srgbClr val="505050"/>
                </a:solidFill>
              </a:rPr>
              <a:t>the Allocation Config </a:t>
            </a:r>
            <a:r>
              <a:rPr lang="en-GB" sz="1200" dirty="0">
                <a:solidFill>
                  <a:srgbClr val="505050"/>
                </a:solidFill>
              </a:rPr>
              <a:t>there’s a </a:t>
            </a:r>
            <a:r>
              <a:rPr lang="en-GB" sz="1200" dirty="0" smtClean="0">
                <a:solidFill>
                  <a:srgbClr val="505050"/>
                </a:solidFill>
              </a:rPr>
              <a:t>new option to Allocate to ‘User in a role’</a:t>
            </a:r>
            <a:endParaRPr lang="en-GB" sz="1200" dirty="0">
              <a:solidFill>
                <a:srgbClr val="505050"/>
              </a:solidFill>
            </a:endParaRPr>
          </a:p>
        </p:txBody>
      </p:sp>
      <p:sp>
        <p:nvSpPr>
          <p:cNvPr id="6" name="Speech Bubble: Rectangle with Corners Rounded 2">
            <a:extLst>
              <a:ext uri="{FF2B5EF4-FFF2-40B4-BE49-F238E27FC236}">
                <a16:creationId xmlns:a16="http://schemas.microsoft.com/office/drawing/2014/main" xmlns="" id="{996B77FC-6575-45A0-A4FE-ABCA81489D1D}"/>
              </a:ext>
            </a:extLst>
          </p:cNvPr>
          <p:cNvSpPr/>
          <p:nvPr/>
        </p:nvSpPr>
        <p:spPr>
          <a:xfrm>
            <a:off x="5696320" y="4136815"/>
            <a:ext cx="1863700" cy="935341"/>
          </a:xfrm>
          <a:prstGeom prst="wedgeRoundRectCallout">
            <a:avLst>
              <a:gd name="adj1" fmla="val -76752"/>
              <a:gd name="adj2" fmla="val -5559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505050"/>
                </a:solidFill>
              </a:rPr>
              <a:t>Just select the relevant role from the list </a:t>
            </a:r>
            <a:endParaRPr lang="en-GB" sz="1200" dirty="0">
              <a:solidFill>
                <a:srgbClr val="505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9468" y="3348217"/>
            <a:ext cx="2151934" cy="18563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05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77" y="2377214"/>
            <a:ext cx="4157623" cy="2484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2" y="2378513"/>
            <a:ext cx="4290869" cy="187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184832" y="3914057"/>
            <a:ext cx="2531546" cy="17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you need to know…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8000" y="1130068"/>
            <a:ext cx="8585999" cy="411816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The roles in the dropdown list are setup by Support or by the Web Platform Administrator </a:t>
            </a:r>
          </a:p>
          <a:p>
            <a:pPr lvl="1"/>
            <a:r>
              <a:rPr lang="en-GB" sz="1400" dirty="0"/>
              <a:t>Speak to </a:t>
            </a:r>
            <a:r>
              <a:rPr lang="en-GB" sz="1400" dirty="0" smtClean="0"/>
              <a:t>Product </a:t>
            </a:r>
            <a:r>
              <a:rPr lang="en-GB" sz="1400" dirty="0"/>
              <a:t>Support copying in Sam </a:t>
            </a:r>
            <a:r>
              <a:rPr lang="en-GB" sz="1400" dirty="0" smtClean="0"/>
              <a:t>Hardy if </a:t>
            </a:r>
            <a:r>
              <a:rPr lang="en-GB" sz="1400" dirty="0"/>
              <a:t>you require a role </a:t>
            </a:r>
            <a:r>
              <a:rPr lang="en-GB" sz="1400" dirty="0" smtClean="0"/>
              <a:t>to be setup </a:t>
            </a:r>
            <a:r>
              <a:rPr lang="en-GB" sz="1400" dirty="0"/>
              <a:t>or </a:t>
            </a:r>
            <a:r>
              <a:rPr lang="en-GB" sz="1400" dirty="0" smtClean="0"/>
              <a:t>users changed in </a:t>
            </a:r>
            <a:r>
              <a:rPr lang="en-GB" sz="1400" dirty="0"/>
              <a:t>a role</a:t>
            </a:r>
          </a:p>
          <a:p>
            <a:r>
              <a:rPr lang="en-GB" sz="1600" dirty="0" smtClean="0"/>
              <a:t>There </a:t>
            </a:r>
            <a:r>
              <a:rPr lang="en-GB" sz="1600" dirty="0"/>
              <a:t>is a </a:t>
            </a:r>
            <a:r>
              <a:rPr lang="en-GB" sz="1600" dirty="0" smtClean="0"/>
              <a:t>new report on </a:t>
            </a:r>
            <a:r>
              <a:rPr lang="en-GB" sz="1600" dirty="0"/>
              <a:t>the Web Platform called </a:t>
            </a:r>
            <a:r>
              <a:rPr lang="en-GB" sz="1600" dirty="0" smtClean="0"/>
              <a:t>‘WMS Roles &amp; Users </a:t>
            </a:r>
            <a:r>
              <a:rPr lang="en-GB" sz="1600" dirty="0"/>
              <a:t>r</a:t>
            </a:r>
            <a:r>
              <a:rPr lang="en-GB" sz="1600" dirty="0" smtClean="0"/>
              <a:t>eport’ </a:t>
            </a:r>
            <a:r>
              <a:rPr lang="en-GB" sz="1600" dirty="0"/>
              <a:t>which displays all the </a:t>
            </a:r>
            <a:r>
              <a:rPr lang="en-GB" sz="1600" dirty="0" smtClean="0"/>
              <a:t>active WMS Roles </a:t>
            </a:r>
            <a:r>
              <a:rPr lang="en-GB" sz="1600" dirty="0"/>
              <a:t>in the </a:t>
            </a:r>
            <a:r>
              <a:rPr lang="en-GB" sz="1600" dirty="0" smtClean="0"/>
              <a:t>system </a:t>
            </a:r>
            <a:r>
              <a:rPr lang="en-GB" sz="1600" dirty="0"/>
              <a:t>and the users assigned to them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600" dirty="0" smtClean="0"/>
              <a:t>When allocating a WorkItem to a role with multiple users, </a:t>
            </a:r>
            <a:r>
              <a:rPr lang="en-GB" sz="1600" dirty="0"/>
              <a:t>the </a:t>
            </a:r>
            <a:r>
              <a:rPr lang="en-GB" sz="1600" dirty="0" smtClean="0"/>
              <a:t>system will allocate the WorkItem to </a:t>
            </a:r>
            <a:r>
              <a:rPr lang="en-GB" sz="1600" dirty="0"/>
              <a:t>the first user in the </a:t>
            </a:r>
            <a:r>
              <a:rPr lang="en-GB" sz="1600" dirty="0" smtClean="0"/>
              <a:t>role. </a:t>
            </a:r>
            <a:r>
              <a:rPr lang="en-GB" sz="1600" dirty="0"/>
              <a:t>A</a:t>
            </a:r>
            <a:r>
              <a:rPr lang="en-GB" sz="1600" dirty="0" smtClean="0"/>
              <a:t>ll </a:t>
            </a:r>
            <a:r>
              <a:rPr lang="en-GB" sz="1600" dirty="0"/>
              <a:t>users in the role </a:t>
            </a:r>
            <a:r>
              <a:rPr lang="en-GB" sz="1600" dirty="0" smtClean="0"/>
              <a:t>will </a:t>
            </a:r>
            <a:r>
              <a:rPr lang="en-GB" sz="1600" b="1" dirty="0" smtClean="0">
                <a:solidFill>
                  <a:schemeClr val="accent6"/>
                </a:solidFill>
              </a:rPr>
              <a:t>see</a:t>
            </a:r>
            <a:r>
              <a:rPr lang="en-GB" sz="1600" dirty="0" smtClean="0"/>
              <a:t> </a:t>
            </a:r>
            <a:r>
              <a:rPr lang="en-GB" sz="1600" dirty="0"/>
              <a:t>the WorkItem in their </a:t>
            </a:r>
            <a:r>
              <a:rPr lang="en-GB" sz="1600" dirty="0" smtClean="0"/>
              <a:t>WorkItem List </a:t>
            </a:r>
            <a:r>
              <a:rPr lang="en-GB" sz="1600" dirty="0"/>
              <a:t>and </a:t>
            </a:r>
            <a:r>
              <a:rPr lang="en-GB" sz="1600" dirty="0" smtClean="0"/>
              <a:t>be able to </a:t>
            </a:r>
            <a:r>
              <a:rPr lang="en-GB" sz="1600" b="1" dirty="0" smtClean="0">
                <a:solidFill>
                  <a:schemeClr val="accent6"/>
                </a:solidFill>
              </a:rPr>
              <a:t>complete</a:t>
            </a:r>
            <a:r>
              <a:rPr lang="en-GB" sz="1600" dirty="0" smtClean="0">
                <a:solidFill>
                  <a:schemeClr val="accent6"/>
                </a:solidFill>
              </a:rPr>
              <a:t> </a:t>
            </a:r>
            <a:r>
              <a:rPr lang="en-GB" sz="1600" dirty="0"/>
              <a:t>the WorkItem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When you change the user(s) in a </a:t>
            </a:r>
            <a:r>
              <a:rPr lang="en-GB" sz="1600" dirty="0" smtClean="0"/>
              <a:t>role, </a:t>
            </a:r>
            <a:r>
              <a:rPr lang="en-GB" sz="1600" dirty="0"/>
              <a:t>the change will be visible the next time a new </a:t>
            </a:r>
            <a:r>
              <a:rPr lang="en-GB" sz="1600" b="1" dirty="0"/>
              <a:t>process </a:t>
            </a:r>
            <a:r>
              <a:rPr lang="en-GB" sz="1600" b="1" dirty="0" smtClean="0"/>
              <a:t>instance </a:t>
            </a:r>
            <a:r>
              <a:rPr lang="en-GB" sz="1600" dirty="0" smtClean="0"/>
              <a:t>is started (</a:t>
            </a:r>
            <a:r>
              <a:rPr lang="en-GB" sz="1600" dirty="0" smtClean="0">
                <a:solidFill>
                  <a:srgbClr val="FF0000"/>
                </a:solidFill>
              </a:rPr>
              <a:t>system does not retro allocate active process WorkItems</a:t>
            </a:r>
            <a:r>
              <a:rPr lang="en-GB" sz="1600" dirty="0" smtClean="0"/>
              <a:t>).</a:t>
            </a:r>
            <a:endParaRPr lang="en-GB" sz="1600" dirty="0"/>
          </a:p>
          <a:p>
            <a:pPr lvl="1"/>
            <a:r>
              <a:rPr lang="en-GB" sz="1400" dirty="0"/>
              <a:t>E.g. If you change the user in </a:t>
            </a:r>
            <a:r>
              <a:rPr lang="en-GB" sz="1400" dirty="0" smtClean="0"/>
              <a:t>the role ‘Office </a:t>
            </a:r>
            <a:r>
              <a:rPr lang="en-GB" sz="1400" dirty="0"/>
              <a:t>Manager </a:t>
            </a:r>
            <a:r>
              <a:rPr lang="en-GB" sz="1400" dirty="0" smtClean="0"/>
              <a:t>UK’ from </a:t>
            </a:r>
            <a:r>
              <a:rPr lang="en-GB" sz="1400" dirty="0"/>
              <a:t>Julie to Danielle, the change will come into effect </a:t>
            </a:r>
            <a:r>
              <a:rPr lang="en-GB" sz="1400" dirty="0" smtClean="0"/>
              <a:t>when the next process instance is started.</a:t>
            </a:r>
            <a:endParaRPr lang="en-GB" sz="1400" dirty="0"/>
          </a:p>
          <a:p>
            <a:pPr lvl="2"/>
            <a:r>
              <a:rPr lang="en-GB" sz="1400" dirty="0"/>
              <a:t>All existing Active/Inactive WorkItems which are allocated to </a:t>
            </a:r>
            <a:r>
              <a:rPr lang="en-GB" sz="1400" dirty="0" smtClean="0"/>
              <a:t>the role ‘Office </a:t>
            </a:r>
            <a:r>
              <a:rPr lang="en-GB" sz="1400" dirty="0"/>
              <a:t>Manager </a:t>
            </a:r>
            <a:r>
              <a:rPr lang="en-GB" sz="1400" dirty="0" smtClean="0"/>
              <a:t>UK’ </a:t>
            </a:r>
            <a:r>
              <a:rPr lang="en-GB" sz="1400" dirty="0"/>
              <a:t>will </a:t>
            </a:r>
            <a:r>
              <a:rPr lang="en-GB" sz="1400" dirty="0" smtClean="0"/>
              <a:t>still be </a:t>
            </a:r>
            <a:r>
              <a:rPr lang="en-GB" sz="1400" dirty="0"/>
              <a:t>allocated to </a:t>
            </a:r>
            <a:r>
              <a:rPr lang="en-GB" sz="1400" dirty="0" smtClean="0"/>
              <a:t>Julie</a:t>
            </a:r>
          </a:p>
          <a:p>
            <a:pPr lvl="3"/>
            <a:r>
              <a:rPr lang="en-GB" sz="1200" dirty="0" smtClean="0"/>
              <a:t>Next Action: will be to re-allocate the WorkItems to the new person in charge (who replaced Julie in the role = Danielle)</a:t>
            </a:r>
            <a:endParaRPr lang="en-GB" sz="1200" dirty="0"/>
          </a:p>
          <a:p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4277440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Scenario: Allocating a WorkItem to a role with a single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1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583" y="1266106"/>
            <a:ext cx="3084009" cy="4448894"/>
          </a:xfrm>
        </p:spPr>
        <p:txBody>
          <a:bodyPr>
            <a:normAutofit fontScale="77500" lnSpcReduction="20000"/>
          </a:bodyPr>
          <a:lstStyle/>
          <a:p>
            <a:r>
              <a:rPr lang="en-GB" sz="1600" dirty="0" smtClean="0"/>
              <a:t>In the WMS role report we can see that Amparo is the only user in the role ‘Payroll UK’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In designer click </a:t>
            </a:r>
            <a:r>
              <a:rPr lang="en-GB" sz="1600" dirty="0"/>
              <a:t>on </a:t>
            </a:r>
            <a:r>
              <a:rPr lang="en-GB" sz="1600" dirty="0" smtClean="0"/>
              <a:t>the </a:t>
            </a:r>
            <a:r>
              <a:rPr lang="en-GB" sz="1600" dirty="0"/>
              <a:t>S</a:t>
            </a:r>
            <a:r>
              <a:rPr lang="en-GB" sz="1600" dirty="0" smtClean="0"/>
              <a:t>tandard WorkItem you want to allocate to this role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Click on the Allocation Details </a:t>
            </a:r>
            <a:r>
              <a:rPr lang="en-GB" sz="1600" dirty="0" smtClean="0"/>
              <a:t>Ellipsis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smtClean="0"/>
              <a:t>Select role </a:t>
            </a:r>
            <a:r>
              <a:rPr lang="en-GB" sz="1600" dirty="0"/>
              <a:t>in </a:t>
            </a:r>
            <a:r>
              <a:rPr lang="en-GB" sz="1600" dirty="0" smtClean="0"/>
              <a:t>the ‘User in a role’ </a:t>
            </a:r>
            <a:r>
              <a:rPr lang="en-GB" sz="1600" dirty="0"/>
              <a:t>list</a:t>
            </a:r>
          </a:p>
          <a:p>
            <a:pPr lvl="1"/>
            <a:r>
              <a:rPr lang="en-GB" sz="1400" dirty="0" smtClean="0"/>
              <a:t>‘Payroll UK’</a:t>
            </a:r>
          </a:p>
          <a:p>
            <a:pPr marL="457200" lvl="1" indent="0">
              <a:buNone/>
            </a:pPr>
            <a:endParaRPr lang="en-GB" sz="1400" dirty="0"/>
          </a:p>
          <a:p>
            <a:r>
              <a:rPr lang="en-GB" sz="1600" dirty="0" smtClean="0"/>
              <a:t>Save Changes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The WorkItem has now been allocated to </a:t>
            </a:r>
            <a:r>
              <a:rPr lang="en-GB" sz="1600" dirty="0" smtClean="0"/>
              <a:t>this role</a:t>
            </a:r>
          </a:p>
          <a:p>
            <a:endParaRPr lang="en-GB" sz="1600" dirty="0" smtClean="0"/>
          </a:p>
          <a:p>
            <a:r>
              <a:rPr lang="en-GB" sz="1600" b="1" dirty="0" smtClean="0">
                <a:solidFill>
                  <a:schemeClr val="accent6"/>
                </a:solidFill>
              </a:rPr>
              <a:t>This means that this WorkItem will be allocated to Amparo Folgado Marzo (who is the single person in this role).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336" y="516233"/>
            <a:ext cx="8229600" cy="5969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Example: Allocating a WorkItem to a role which contains a single user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92" y="2336668"/>
            <a:ext cx="5666272" cy="3046604"/>
          </a:xfrm>
          <a:prstGeom prst="rect">
            <a:avLst/>
          </a:prstGeom>
        </p:spPr>
      </p:pic>
      <p:pic>
        <p:nvPicPr>
          <p:cNvPr id="18" name="Picture 1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7" y="4788496"/>
            <a:ext cx="476250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592" y="1140815"/>
            <a:ext cx="4513387" cy="1168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7591" y="1951685"/>
            <a:ext cx="4513387" cy="1752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88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583" y="1113133"/>
            <a:ext cx="2920329" cy="41730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Validate and Cut Live the process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/>
              <a:t>Go to Start Process in WMS or Storefront Catalog Page and start the process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When the WorkItem activates, the WorkItem is allocated to Amparo and will be visible in Amparo’s WorkItem List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583" y="442997"/>
            <a:ext cx="8965244" cy="5969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Cont… Now lets check the role allocation works…</a:t>
            </a:r>
            <a:endParaRPr lang="en-US" cap="none" dirty="0"/>
          </a:p>
        </p:txBody>
      </p:sp>
      <p:pic>
        <p:nvPicPr>
          <p:cNvPr id="18" name="Picture 1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7" y="4978438"/>
            <a:ext cx="47625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831" y="1300840"/>
            <a:ext cx="3147509" cy="20176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831" y="3400165"/>
            <a:ext cx="5538794" cy="1288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64889" y="3380314"/>
            <a:ext cx="668156" cy="1375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831" y="4330174"/>
            <a:ext cx="5588235" cy="1570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83838" y="1300840"/>
            <a:ext cx="3405228" cy="1809356"/>
            <a:chOff x="5383838" y="1300840"/>
            <a:chExt cx="3405228" cy="180935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/>
            <a:srcRect t="2147"/>
            <a:stretch/>
          </p:blipFill>
          <p:spPr>
            <a:xfrm>
              <a:off x="5383838" y="1300840"/>
              <a:ext cx="3293864" cy="15973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5829" y="2076969"/>
              <a:ext cx="933237" cy="1033227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7855829" y="2385690"/>
            <a:ext cx="675518" cy="962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solidFill>
                <a:srgbClr val="50505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901815" y="3537705"/>
            <a:ext cx="1128858" cy="675431"/>
          </a:xfrm>
          <a:prstGeom prst="wedgeRoundRectCallout">
            <a:avLst>
              <a:gd name="adj1" fmla="val 74104"/>
              <a:gd name="adj2" fmla="val 7025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505050"/>
                </a:solidFill>
              </a:rPr>
              <a:t>The WorkItem is visible in </a:t>
            </a:r>
            <a:r>
              <a:rPr lang="en-GB" sz="1000" dirty="0" smtClean="0">
                <a:solidFill>
                  <a:srgbClr val="505050"/>
                </a:solidFill>
              </a:rPr>
              <a:t>Amparo’s WorkItem </a:t>
            </a:r>
            <a:r>
              <a:rPr lang="en-GB" sz="1000" dirty="0">
                <a:solidFill>
                  <a:srgbClr val="505050"/>
                </a:solidFill>
              </a:rPr>
              <a:t>List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99897" y="2169648"/>
            <a:ext cx="1128858" cy="1029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21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Scenario: Allocating a WorkItem to a </a:t>
            </a:r>
            <a:r>
              <a:rPr lang="en-GB" dirty="0"/>
              <a:t>role </a:t>
            </a:r>
            <a:r>
              <a:rPr lang="en-GB" dirty="0" smtClean="0"/>
              <a:t>with multiple </a:t>
            </a:r>
            <a:r>
              <a:rPr lang="en-GB" dirty="0"/>
              <a:t>users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6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IMS">
      <a:dk1>
        <a:srgbClr val="0061A2"/>
      </a:dk1>
      <a:lt1>
        <a:sysClr val="window" lastClr="FFFFFF"/>
      </a:lt1>
      <a:dk2>
        <a:srgbClr val="666666"/>
      </a:dk2>
      <a:lt2>
        <a:srgbClr val="D2D2D2"/>
      </a:lt2>
      <a:accent1>
        <a:srgbClr val="0076BE"/>
      </a:accent1>
      <a:accent2>
        <a:srgbClr val="FAA73F"/>
      </a:accent2>
      <a:accent3>
        <a:srgbClr val="8DC63F"/>
      </a:accent3>
      <a:accent4>
        <a:srgbClr val="8064A2"/>
      </a:accent4>
      <a:accent5>
        <a:srgbClr val="F58220"/>
      </a:accent5>
      <a:accent6>
        <a:srgbClr val="0DB14B"/>
      </a:accent6>
      <a:hlink>
        <a:srgbClr val="0000FF"/>
      </a:hlink>
      <a:folHlink>
        <a:srgbClr val="800080"/>
      </a:folHlink>
    </a:clrScheme>
    <a:fontScheme name="EI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a:spPr>
      <a:bodyPr/>
      <a:lstStyle>
        <a:defPPr>
          <a:defRPr sz="1200" dirty="0" smtClean="0">
            <a:solidFill>
              <a:srgbClr val="50505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MS Powerpoint Template (enlarged containers) 201705.potx" id="{FA833F99-105C-40D8-99AE-504CEFCCA516}" vid="{03FBAB35-6512-4602-BA3A-65AE85718B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96F24A66CB34099E648742B406BB3" ma:contentTypeVersion="1" ma:contentTypeDescription="Create a new document." ma:contentTypeScope="" ma:versionID="dd050886d3d92fa693df258c9f6d5e0c">
  <xsd:schema xmlns:xsd="http://www.w3.org/2001/XMLSchema" xmlns:xs="http://www.w3.org/2001/XMLSchema" xmlns:p="http://schemas.microsoft.com/office/2006/metadata/properties" xmlns:ns2="90a5b514-5d23-4ef0-a76c-3611313316b0" targetNamespace="http://schemas.microsoft.com/office/2006/metadata/properties" ma:root="true" ma:fieldsID="a2f6271489f88ca0013958b7fae3cd06" ns2:_="">
    <xsd:import namespace="90a5b514-5d23-4ef0-a76c-3611313316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5b514-5d23-4ef0-a76c-3611313316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0a5b514-5d23-4ef0-a76c-3611313316b0">PFM6EN3QERAA-7-444</_dlc_DocId>
    <_dlc_DocIdUrl xmlns="90a5b514-5d23-4ef0-a76c-3611313316b0">
      <Url>http://dev.eims.biz/sites/QA/_layouts/DocIdRedir.aspx?ID=PFM6EN3QERAA-7-444</Url>
      <Description>PFM6EN3QERAA-7-444</Description>
    </_dlc_DocIdUrl>
  </documentManagement>
</p:properties>
</file>

<file path=customXml/itemProps1.xml><?xml version="1.0" encoding="utf-8"?>
<ds:datastoreItem xmlns:ds="http://schemas.openxmlformats.org/officeDocument/2006/customXml" ds:itemID="{0D497EC5-6070-46B7-816B-57139D4CC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3F4180-78C1-4A6F-BF8A-0FD19FCD5DB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85F075C-6DE9-4A00-B545-7775C2CD1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5b514-5d23-4ef0-a76c-361131331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0C1119-9A16-44E4-9AAD-EAD913FA994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90a5b514-5d23-4ef0-a76c-3611313316b0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7136</TotalTime>
  <Words>1025</Words>
  <Application>Microsoft Office PowerPoint</Application>
  <PresentationFormat>On-screen Show (16:10)</PresentationFormat>
  <Paragraphs>110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Blank</vt:lpstr>
      <vt:lpstr>Role Based Allocation of WorkItems</vt:lpstr>
      <vt:lpstr>What we:</vt:lpstr>
      <vt:lpstr>Let’s see what we have done</vt:lpstr>
      <vt:lpstr>Process Designer allows you to allocate a WorkItem to a role</vt:lpstr>
      <vt:lpstr>Things you need to know…</vt:lpstr>
      <vt:lpstr>Scenario: Allocating a WorkItem to a role with a single user</vt:lpstr>
      <vt:lpstr>Example: Allocating a WorkItem to a role which contains a single user</vt:lpstr>
      <vt:lpstr>Cont… Now lets check the role allocation works…</vt:lpstr>
      <vt:lpstr>Scenario: Allocating a WorkItem to a role with multiple users </vt:lpstr>
      <vt:lpstr>Example: Allocating a WorkItem to a role which contains more than one user</vt:lpstr>
      <vt:lpstr>Cont…Now lets check the role allocation works correctly…</vt:lpstr>
      <vt:lpstr>Scenario: Taking ownership of the WorkItem</vt:lpstr>
      <vt:lpstr>Example: Taking ownership of a WorkItem</vt:lpstr>
      <vt:lpstr>Scenario: What happens when you change the single user in a role</vt:lpstr>
      <vt:lpstr>Changing the single user in a role and checking the allocation for new instances of processes</vt:lpstr>
      <vt:lpstr>Thank you for your time! END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Noemia Calor</dc:creator>
  <cp:lastModifiedBy>Shahibur Rahman</cp:lastModifiedBy>
  <cp:revision>415</cp:revision>
  <dcterms:created xsi:type="dcterms:W3CDTF">2017-10-19T13:59:35Z</dcterms:created>
  <dcterms:modified xsi:type="dcterms:W3CDTF">2018-09-04T14:19:56Z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0x01010051B96F24A66CB34099E648742B406BB3</vt:lpwstr>
  </property>
  <property fmtid="{D5CDD505-2E9C-101B-9397-08002B2CF9AE}" pid="3" name="_dlc_DocIdItemGuid">
    <vt:lpwstr>4fe95fbd-0165-4c2f-b7d8-e1397f58c12d</vt:lpwstr>
  </property>
</Properties>
</file>