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sldIdLst>
    <p:sldId id="256" r:id="rId6"/>
    <p:sldId id="266" r:id="rId7"/>
    <p:sldId id="267" r:id="rId8"/>
    <p:sldId id="268" r:id="rId9"/>
    <p:sldId id="271" r:id="rId10"/>
    <p:sldId id="270" r:id="rId11"/>
    <p:sldId id="272" r:id="rId12"/>
    <p:sldId id="273" r:id="rId13"/>
    <p:sldId id="274" r:id="rId14"/>
    <p:sldId id="27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549" autoAdjust="0"/>
  </p:normalViewPr>
  <p:slideViewPr>
    <p:cSldViewPr snapToGrid="0" snapToObjects="1">
      <p:cViewPr varScale="1">
        <p:scale>
          <a:sx n="94" d="100"/>
          <a:sy n="94" d="100"/>
        </p:scale>
        <p:origin x="11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02257-C21B-4EA0-B41C-B3DBDF6CC20E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08EC6-16E3-4092-9A97-AA7BDAEAE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51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08EC6-16E3-4092-9A97-AA7BDAEAED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80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6A23DA8-2E6C-41CF-BCBC-53462B151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08EC6-16E3-4092-9A97-AA7BDAEAED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9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08EC6-16E3-4092-9A97-AA7BDAEAEDF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08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08EC6-16E3-4092-9A97-AA7BDAEAEDF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18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08EC6-16E3-4092-9A97-AA7BDAEAED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15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08EC6-16E3-4092-9A97-AA7BDAEAED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4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8102C85-6594-4031-856F-E7FC8297B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8B3F-53C5-EA4A-86A1-F9596A5B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006" y="1041400"/>
            <a:ext cx="7013976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D69BC-76EA-7F42-833B-ABAADA96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005" y="3740687"/>
            <a:ext cx="701397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83FD-5265-5A4E-98B5-28CDA9637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5006" y="631084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2D9B8B97-BF1B-1744-BE0F-587623B865B5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F1AC1-9874-0244-A931-BB549366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5006" y="5708136"/>
            <a:ext cx="7013974" cy="29102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19C1A-E005-0C4A-BD39-24F5044E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5006" y="364588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153166F-9662-C741-9075-84A122F42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1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91375" cy="10096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91375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24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91375" cy="10096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91375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25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91375" cy="1009651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91375" cy="435133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765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91375" cy="1009651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91375" cy="435133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255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B9BD-0F49-CB49-916F-87C420B6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0AF5A-64DB-FA45-A987-97D6C3CD9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23245-65CC-B440-BAB6-D109532B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1757-42FE-9D47-8AF0-EE9B422D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FA09-19C2-F342-8BC9-AAF631A0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02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30F86-B506-424A-A86A-5BA45D21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5BADF-D1C1-EB45-8F3E-B544B7701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20B61-8515-B446-A12F-67C14EDEC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86132-85A8-EE47-B1FE-7F281241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A18D4-D3BF-0045-B290-CF81D0DF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3539B-E927-4241-958C-11F8CDCB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3534-2553-F54E-AACF-33B64E2E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F5E82-E5C5-0A4A-B912-C036C2656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14FDE-E458-D645-B78B-52AA0DF80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EA40C-FE22-B848-A62F-574173732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793A40-614D-6645-AC6A-3A7B83D0A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7546D-C83F-E544-BF0B-9ADC1E8E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00C5C-6667-DD41-82F1-554A1763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4B9F2-0816-DC46-942E-B0132D7A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23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ED72-569A-F042-9D0A-3B913101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571F0-0EAA-3947-9876-D9918AC9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699E-382A-3C43-BFC3-C95EEE07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28866-CEE7-F043-92B0-4142309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4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6065EE-1B91-9149-8CFE-52E0A602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7A55F-66EF-444A-AC81-F3EB0348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37189-2C40-D34C-9EEB-0E45A320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8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CF3F-A1E9-4B4F-8427-318DB1FF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FF165-6F5D-EE4B-9361-375580FA3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6AB81-115F-0847-86C9-7EDC2519C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03C04-C50C-004B-8AD0-A0B01634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82A55-CBC1-A34B-A523-98BDA93C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EC75A-E258-584D-B8B1-542C52D5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3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8B3F-53C5-EA4A-86A1-F9596A5B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687253"/>
            <a:ext cx="6759910" cy="590746"/>
          </a:xfrm>
        </p:spPr>
        <p:txBody>
          <a:bodyPr anchor="b"/>
          <a:lstStyle>
            <a:lvl1pPr algn="l">
              <a:defRPr sz="6000">
                <a:solidFill>
                  <a:srgbClr val="196AA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D69BC-76EA-7F42-833B-ABAADA96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421538"/>
            <a:ext cx="6759909" cy="4096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96AA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9448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1386-5953-5E42-ABDA-EA64D248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A666D-1409-5241-85A9-0EC692D9D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A8A91-E5FE-084E-B967-138A74F7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BA327-03CA-2246-B10C-FB91C42B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15D0F-E664-974E-BCA9-E7D149B7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2C030-381A-B240-BF52-6856662B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84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2474-D1F3-D34A-8F64-A7F5E51C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260EF-CD00-D644-884A-8AC33299F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4477E-7BA7-E743-B22C-C542CD96F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F0475-5AD4-534C-B070-D5CF628C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1E1B-B775-F746-A6AF-DB01E1B8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0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1581E7-37BD-4E48-B88E-C36403EE9A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BAA94-F795-2345-8518-E2A60CD4E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444A5-1D39-D049-A897-74583248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6BF2D-F885-4942-BCDB-97C16206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82F0-6F08-F140-9A77-5B0681C1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8B3F-53C5-EA4A-86A1-F9596A5B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687253"/>
            <a:ext cx="6759910" cy="590746"/>
          </a:xfrm>
        </p:spPr>
        <p:txBody>
          <a:bodyPr anchor="b"/>
          <a:lstStyle>
            <a:lvl1pPr algn="l">
              <a:defRPr sz="6000">
                <a:solidFill>
                  <a:srgbClr val="196AA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D69BC-76EA-7F42-833B-ABAADA96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421538"/>
            <a:ext cx="6759909" cy="4096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96AA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8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829" y="28228"/>
            <a:ext cx="8153400" cy="1153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703"/>
            <a:ext cx="10515600" cy="39382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EE4BA-186E-8D48-B82C-022CAEDA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88B19B-C92E-4F43-A9EF-77AF1E6A4D1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243839"/>
            <a:ext cx="2224216" cy="69060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196AA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61538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829" y="28228"/>
            <a:ext cx="8153400" cy="1153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703"/>
            <a:ext cx="10515600" cy="39382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EE4BA-186E-8D48-B82C-022CAEDA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88B19B-C92E-4F43-A9EF-77AF1E6A4D1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243839"/>
            <a:ext cx="2224216" cy="69060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196AA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77438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28"/>
            <a:ext cx="10208029" cy="1153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703"/>
            <a:ext cx="10515600" cy="39382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EE4BA-186E-8D48-B82C-022CAEDA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28"/>
            <a:ext cx="10208029" cy="1153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703"/>
            <a:ext cx="10515600" cy="39382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EE4BA-186E-8D48-B82C-022CAEDA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3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049768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49768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97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855F-877C-084F-B6A8-048B3D9D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049768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34CF-40AF-5D41-8B6C-D9338AFD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49768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449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E2ADE-BF25-8349-B843-FEDF3D60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case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2B6A5-DC42-F048-A318-09F3245E3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D5801-7BE0-B342-B198-E26E48E0C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B8B97-BF1B-1744-BE0F-587623B865B5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DF7C6-0DA3-A14F-8AED-07FF80F57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A7FCE-910A-B549-B0BF-89C2A8F9C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166F-9662-C741-9075-84A122F4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50" r:id="rId4"/>
    <p:sldLayoutId id="2147483669" r:id="rId5"/>
    <p:sldLayoutId id="2147483670" r:id="rId6"/>
    <p:sldLayoutId id="2147483671" r:id="rId7"/>
    <p:sldLayoutId id="2147483660" r:id="rId8"/>
    <p:sldLayoutId id="2147483668" r:id="rId9"/>
    <p:sldLayoutId id="2147483667" r:id="rId10"/>
    <p:sldLayoutId id="2147483663" r:id="rId11"/>
    <p:sldLayoutId id="2147483665" r:id="rId12"/>
    <p:sldLayoutId id="2147483664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E79C-2549-5447-97C1-3AAF7C90C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006" y="1527962"/>
            <a:ext cx="7013976" cy="2387600"/>
          </a:xfrm>
        </p:spPr>
        <p:txBody>
          <a:bodyPr/>
          <a:lstStyle/>
          <a:p>
            <a:r>
              <a:rPr lang="en-US" dirty="0"/>
              <a:t>Calendar Sync</a:t>
            </a:r>
          </a:p>
        </p:txBody>
      </p:sp>
    </p:spTree>
    <p:extLst>
      <p:ext uri="{BB962C8B-B14F-4D97-AF65-F5344CB8AC3E}">
        <p14:creationId xmlns:p14="http://schemas.microsoft.com/office/powerpoint/2010/main" val="293223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4FD00E-9417-3E45-90C2-6F7F9D5B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Switching off Calendar Sync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69C13-3113-5B46-AC4E-EA0AF9FC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2" y="1459870"/>
            <a:ext cx="5012196" cy="48479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6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sz="6000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en-GB" sz="59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2951C1C4-FA98-4263-A3BF-BB23037E44C7}"/>
              </a:ext>
            </a:extLst>
          </p:cNvPr>
          <p:cNvSpPr txBox="1">
            <a:spLocks/>
          </p:cNvSpPr>
          <p:nvPr/>
        </p:nvSpPr>
        <p:spPr>
          <a:xfrm>
            <a:off x="108793" y="1465733"/>
            <a:ext cx="4473368" cy="531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Go to the “My WorkItems” page in the WMS module</a:t>
            </a:r>
            <a:br>
              <a:rPr lang="en-GB" sz="20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Click on the Calendar Sync button in the grid</a:t>
            </a:r>
            <a:br>
              <a:rPr lang="en-GB" sz="20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In the dropdown select “Do Not Publish WorkItems”</a:t>
            </a:r>
            <a:br>
              <a:rPr lang="en-GB" sz="20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This means that any new WorkItems in your WorkItem List will not sync to your calendar</a:t>
            </a:r>
          </a:p>
          <a:p>
            <a:endParaRPr lang="en-GB" sz="6000" dirty="0"/>
          </a:p>
        </p:txBody>
      </p:sp>
      <p:pic>
        <p:nvPicPr>
          <p:cNvPr id="2" name="Switching off Calendar Sync">
            <a:hlinkClick r:id="" action="ppaction://media"/>
            <a:extLst>
              <a:ext uri="{FF2B5EF4-FFF2-40B4-BE49-F238E27FC236}">
                <a16:creationId xmlns:a16="http://schemas.microsoft.com/office/drawing/2014/main" id="{8EDBF215-E8DC-4AF0-8F75-E1C630EA2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582.3299"/>
                    <p14:bmk name="Bookmark 2" time="1869.5854"/>
                    <p14:bmk name="Bookmark 3" time="8444.0425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359" y="1803918"/>
            <a:ext cx="7263849" cy="366983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1FA23C-4881-4DD1-97BC-F329D3B31AB6}"/>
              </a:ext>
            </a:extLst>
          </p:cNvPr>
          <p:cNvSpPr/>
          <p:nvPr/>
        </p:nvSpPr>
        <p:spPr>
          <a:xfrm>
            <a:off x="10953408" y="2183842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Click on Calendar Sync Button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6A401E-0779-47B3-AEF7-F17D183F7FE6}"/>
              </a:ext>
            </a:extLst>
          </p:cNvPr>
          <p:cNvSpPr/>
          <p:nvPr/>
        </p:nvSpPr>
        <p:spPr>
          <a:xfrm>
            <a:off x="10953408" y="3209357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Select ‘Do Not Publish WorkItems’ and Click OK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A761C6-A557-434B-BF85-15638351EFAD}"/>
              </a:ext>
            </a:extLst>
          </p:cNvPr>
          <p:cNvSpPr/>
          <p:nvPr/>
        </p:nvSpPr>
        <p:spPr>
          <a:xfrm>
            <a:off x="10953408" y="4276095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Any new WorkItems in your WorkItem List will not sync to your calendar</a:t>
            </a:r>
          </a:p>
        </p:txBody>
      </p:sp>
    </p:spTree>
    <p:extLst>
      <p:ext uri="{BB962C8B-B14F-4D97-AF65-F5344CB8AC3E}">
        <p14:creationId xmlns:p14="http://schemas.microsoft.com/office/powerpoint/2010/main" val="4657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068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2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068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2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791AF0-1D63-2D49-ACA1-F2794912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2924174"/>
            <a:ext cx="8049768" cy="100965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Thank you for your time!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6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4FD00E-9417-3E45-90C2-6F7F9D5B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do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69C13-3113-5B46-AC4E-EA0AF9FC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1459870"/>
            <a:ext cx="11314142" cy="4842076"/>
          </a:xfrm>
        </p:spPr>
        <p:txBody>
          <a:bodyPr/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Integrate WMS and calendar applications allowing the user to view WMS WorkItems within the Outlook calendar.</a:t>
            </a:r>
            <a:br>
              <a:rPr lang="en-GB" dirty="0">
                <a:solidFill>
                  <a:schemeClr val="accent3">
                    <a:lumMod val="50000"/>
                  </a:schemeClr>
                </a:solidFill>
              </a:rPr>
            </a:b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Calendar Sync will allow the user to:</a:t>
            </a:r>
          </a:p>
          <a:p>
            <a:pPr lvl="1"/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Publish WorkItems from WMS My WorkItems to their calendar application</a:t>
            </a:r>
          </a:p>
          <a:p>
            <a:pPr lvl="1"/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The user has an option to either publish WorkItems automatically or do not publish</a:t>
            </a:r>
          </a:p>
          <a:p>
            <a:pPr lvl="1"/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WMS WorkItems can be rescheduled within their calendar application</a:t>
            </a:r>
          </a:p>
          <a:p>
            <a:pPr marL="0" indent="0"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791AF0-1D63-2D49-ACA1-F2794912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2924174"/>
            <a:ext cx="8049768" cy="100965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we have done</a:t>
            </a:r>
          </a:p>
        </p:txBody>
      </p:sp>
    </p:spTree>
    <p:extLst>
      <p:ext uri="{BB962C8B-B14F-4D97-AF65-F5344CB8AC3E}">
        <p14:creationId xmlns:p14="http://schemas.microsoft.com/office/powerpoint/2010/main" val="267926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4FD00E-9417-3E45-90C2-6F7F9D5B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 WorkItems to Calendar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495B5D55-0C73-475E-908E-74FB3530626C}"/>
              </a:ext>
            </a:extLst>
          </p:cNvPr>
          <p:cNvSpPr txBox="1">
            <a:spLocks/>
          </p:cNvSpPr>
          <p:nvPr/>
        </p:nvSpPr>
        <p:spPr>
          <a:xfrm>
            <a:off x="169320" y="1291918"/>
            <a:ext cx="4048117" cy="536288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dirty="0">
                <a:solidFill>
                  <a:schemeClr val="accent3">
                    <a:lumMod val="50000"/>
                  </a:schemeClr>
                </a:solidFill>
              </a:rPr>
              <a:t>Go to the “My WorkItems” page in the WMS module</a:t>
            </a:r>
            <a:br>
              <a:rPr lang="en-GB" sz="59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59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5900" dirty="0">
                <a:solidFill>
                  <a:schemeClr val="accent3">
                    <a:lumMod val="50000"/>
                  </a:schemeClr>
                </a:solidFill>
              </a:rPr>
              <a:t>A new button is available in the grid called “Calendar Sync”</a:t>
            </a:r>
            <a:br>
              <a:rPr lang="en-GB" sz="59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59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5900" dirty="0">
                <a:solidFill>
                  <a:schemeClr val="accent3">
                    <a:lumMod val="50000"/>
                  </a:schemeClr>
                </a:solidFill>
              </a:rPr>
              <a:t>Click on the “Calendar Sync” button and select the “Automatically Publish WorkItems” option and then click ok</a:t>
            </a:r>
          </a:p>
          <a:p>
            <a:pPr lvl="1"/>
            <a:r>
              <a:rPr lang="en-GB" sz="5200" dirty="0">
                <a:solidFill>
                  <a:schemeClr val="accent3">
                    <a:lumMod val="50000"/>
                  </a:schemeClr>
                </a:solidFill>
              </a:rPr>
              <a:t>A calendar logo with an orange circle and question mark icon will appear in the grid. </a:t>
            </a:r>
          </a:p>
          <a:p>
            <a:pPr lvl="2"/>
            <a:r>
              <a:rPr lang="en-GB" sz="5200" dirty="0">
                <a:solidFill>
                  <a:schemeClr val="accent3">
                    <a:lumMod val="50000"/>
                  </a:schemeClr>
                </a:solidFill>
              </a:rPr>
              <a:t>This means that the WorkItem has synced to your calendar but is awaiting a response (accept or reject)</a:t>
            </a:r>
            <a:br>
              <a:rPr lang="en-GB" sz="5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52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lvl="0"/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You can confirm your WorkItems have synced by opening the calendar option in Outlook and checking whether your WorkItems are visible in your calendar</a:t>
            </a:r>
            <a:br>
              <a:rPr lang="en-GB" sz="60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6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6000" dirty="0">
                <a:solidFill>
                  <a:srgbClr val="FF0000"/>
                </a:solidFill>
              </a:rPr>
              <a:t>Note</a:t>
            </a:r>
            <a:r>
              <a:rPr lang="en-GB" sz="6000" dirty="0"/>
              <a:t>: </a:t>
            </a:r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Any new WorkItems will also sync to your Outlook calendar as you have selected the Automatic option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6000" dirty="0">
              <a:solidFill>
                <a:srgbClr val="FF0000"/>
              </a:solidFill>
            </a:endParaRPr>
          </a:p>
        </p:txBody>
      </p:sp>
      <p:pic>
        <p:nvPicPr>
          <p:cNvPr id="2" name="Publishing WorkItems to calendar">
            <a:hlinkClick r:id="" action="ppaction://media"/>
            <a:extLst>
              <a:ext uri="{FF2B5EF4-FFF2-40B4-BE49-F238E27FC236}">
                <a16:creationId xmlns:a16="http://schemas.microsoft.com/office/drawing/2014/main" id="{4DD580D5-4778-4A13-A52D-DA6774A7D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5" time="741.7578"/>
                    <p14:bmk name="Bookmark 2" time="4153.8436"/>
                    <p14:bmk name="Bookmark 3" time="7572.7653"/>
                    <p14:bmk name="Bookmark 4" time="11934.270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2641" y="1979300"/>
            <a:ext cx="7259217" cy="32297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962ADC-3B72-4BF8-B3D2-BB77DB0DFFB2}"/>
              </a:ext>
            </a:extLst>
          </p:cNvPr>
          <p:cNvSpPr/>
          <p:nvPr/>
        </p:nvSpPr>
        <p:spPr>
          <a:xfrm>
            <a:off x="10953408" y="1896903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Click on Calendar Sync Button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EE9EA3-334B-4D0D-9705-CF6060E12C46}"/>
              </a:ext>
            </a:extLst>
          </p:cNvPr>
          <p:cNvSpPr/>
          <p:nvPr/>
        </p:nvSpPr>
        <p:spPr>
          <a:xfrm>
            <a:off x="10946114" y="2697073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Select ‘Automatically Publish WorkItems’ and Click OK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C8FEDB-9029-4314-888C-7E4BE20D5E97}"/>
              </a:ext>
            </a:extLst>
          </p:cNvPr>
          <p:cNvSpPr/>
          <p:nvPr/>
        </p:nvSpPr>
        <p:spPr>
          <a:xfrm>
            <a:off x="10953407" y="3584613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Calendar logo with question mark appears in the grid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369226-C2A7-492D-A3AC-9AFCAFFBC532}"/>
              </a:ext>
            </a:extLst>
          </p:cNvPr>
          <p:cNvSpPr/>
          <p:nvPr/>
        </p:nvSpPr>
        <p:spPr>
          <a:xfrm>
            <a:off x="10953408" y="4436721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WorkItems have synced to calendar</a:t>
            </a:r>
          </a:p>
        </p:txBody>
      </p:sp>
    </p:spTree>
    <p:extLst>
      <p:ext uri="{BB962C8B-B14F-4D97-AF65-F5344CB8AC3E}">
        <p14:creationId xmlns:p14="http://schemas.microsoft.com/office/powerpoint/2010/main" val="299630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100000">
                    <p:cTn id="35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3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100000">
                    <p:cTn id="35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791AF0-1D63-2D49-ACA1-F2794912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2924174"/>
            <a:ext cx="8049768" cy="100965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What you can do with your WorkItems in Outlook</a:t>
            </a:r>
          </a:p>
        </p:txBody>
      </p:sp>
    </p:spTree>
    <p:extLst>
      <p:ext uri="{BB962C8B-B14F-4D97-AF65-F5344CB8AC3E}">
        <p14:creationId xmlns:p14="http://schemas.microsoft.com/office/powerpoint/2010/main" val="408278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cess the WorkItem">
            <a:hlinkClick r:id="" action="ppaction://media"/>
            <a:extLst>
              <a:ext uri="{FF2B5EF4-FFF2-40B4-BE49-F238E27FC236}">
                <a16:creationId xmlns:a16="http://schemas.microsoft.com/office/drawing/2014/main" id="{8E5A7713-3BB9-4FFB-A1F0-6C3ABFC35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3" time="124.5928"/>
                    <p14:bmk name="Bookmark 1" time="5916.2315"/>
                    <p14:bmk name="Bookmark 2" time="7558.631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1760" y="1810474"/>
            <a:ext cx="6893697" cy="373408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F4FD00E-9417-3E45-90C2-6F7F9D5B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the WorkItem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69C13-3113-5B46-AC4E-EA0AF9FC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1459870"/>
            <a:ext cx="5609439" cy="4847940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32FA8A34-D74E-49B5-9BE1-4270C9A0D133}"/>
              </a:ext>
            </a:extLst>
          </p:cNvPr>
          <p:cNvSpPr txBox="1">
            <a:spLocks/>
          </p:cNvSpPr>
          <p:nvPr/>
        </p:nvSpPr>
        <p:spPr>
          <a:xfrm>
            <a:off x="212241" y="1541150"/>
            <a:ext cx="4979519" cy="4842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Objective: Your WorkItems are visible in your Outlook Calendar, you can go and access the WorkItem by clicking the link in the appointment</a:t>
            </a:r>
          </a:p>
          <a:p>
            <a:endParaRPr lang="en-GB" sz="6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To open the WorkItem in a web browser, you will need to open the WorkItem Calendar Invite in Outlook</a:t>
            </a:r>
            <a:br>
              <a:rPr lang="en-GB" sz="60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6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Click on the WorkItem link in the appointment</a:t>
            </a:r>
          </a:p>
          <a:p>
            <a:pPr marL="0" indent="0">
              <a:buNone/>
            </a:pPr>
            <a:endParaRPr lang="en-GB" sz="6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6000" dirty="0">
                <a:solidFill>
                  <a:schemeClr val="accent3">
                    <a:lumMod val="50000"/>
                  </a:schemeClr>
                </a:solidFill>
              </a:rPr>
              <a:t>The WorkItem opens in the Web Platform</a:t>
            </a:r>
          </a:p>
          <a:p>
            <a:pPr marL="0" indent="0">
              <a:buNone/>
            </a:pPr>
            <a:endParaRPr lang="en-GB" sz="6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DF22D5-E91E-4ED7-9B79-EAD9E1CBE94A}"/>
              </a:ext>
            </a:extLst>
          </p:cNvPr>
          <p:cNvSpPr/>
          <p:nvPr/>
        </p:nvSpPr>
        <p:spPr>
          <a:xfrm>
            <a:off x="10953408" y="2295602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Open the WorkItem Calendar Invite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A4132D-34DB-43DA-AA8F-7661F80F7DEA}"/>
              </a:ext>
            </a:extLst>
          </p:cNvPr>
          <p:cNvSpPr/>
          <p:nvPr/>
        </p:nvSpPr>
        <p:spPr>
          <a:xfrm>
            <a:off x="10953408" y="3321117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Click on the WorkItem Link in the appointment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75E061-F5C5-4F4B-9964-B216A7F2BF85}"/>
              </a:ext>
            </a:extLst>
          </p:cNvPr>
          <p:cNvSpPr/>
          <p:nvPr/>
        </p:nvSpPr>
        <p:spPr>
          <a:xfrm>
            <a:off x="10953408" y="4387855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The WorkItem opens in the Web Platform</a:t>
            </a:r>
          </a:p>
        </p:txBody>
      </p:sp>
    </p:spTree>
    <p:extLst>
      <p:ext uri="{BB962C8B-B14F-4D97-AF65-F5344CB8AC3E}">
        <p14:creationId xmlns:p14="http://schemas.microsoft.com/office/powerpoint/2010/main" val="36077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93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93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4FD00E-9417-3E45-90C2-6F7F9D5B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Reschedule the WorkItem (propose new time)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69C13-3113-5B46-AC4E-EA0AF9FC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1459870"/>
            <a:ext cx="5609439" cy="48479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A6B9EE0-673D-4CA7-BB8D-9893380701B6}"/>
              </a:ext>
            </a:extLst>
          </p:cNvPr>
          <p:cNvSpPr txBox="1">
            <a:spLocks/>
          </p:cNvSpPr>
          <p:nvPr/>
        </p:nvSpPr>
        <p:spPr>
          <a:xfrm>
            <a:off x="175540" y="1497819"/>
            <a:ext cx="4979519" cy="4842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Objective: You want to reschedule your WorkItem to a later date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Open the WorkItem Calendar Invite in Outlook</a:t>
            </a:r>
            <a:br>
              <a:rPr lang="en-GB" dirty="0">
                <a:solidFill>
                  <a:schemeClr val="accent3">
                    <a:lumMod val="50000"/>
                  </a:schemeClr>
                </a:solidFill>
              </a:rPr>
            </a:br>
            <a:endParaRPr lang="en-GB" dirty="0"/>
          </a:p>
          <a:p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Click on the ‘Propose new time’ option, in the dropdown click ‘Decline and Propose New Time’</a:t>
            </a:r>
            <a:br>
              <a:rPr lang="en-GB" sz="27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7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Choose a time you want the WorkItem to be rescheduled to</a:t>
            </a:r>
          </a:p>
          <a:p>
            <a:pPr lvl="1"/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You can reschedule a WorkItem to any time during the day so in this example we are going to reschedule to Friday 23rd August at 8pm</a:t>
            </a:r>
            <a:br>
              <a:rPr lang="en-GB" sz="27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7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Click Propose New Time</a:t>
            </a:r>
            <a:br>
              <a:rPr lang="en-GB" sz="27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7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An email will open to send a request for the proposal of a new time, click send</a:t>
            </a:r>
          </a:p>
          <a:p>
            <a:pPr lvl="1"/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A new invite will appear in your calendar for the rescheduled time</a:t>
            </a:r>
            <a:br>
              <a:rPr lang="en-GB" sz="27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7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700" dirty="0">
                <a:solidFill>
                  <a:schemeClr val="accent3">
                    <a:lumMod val="50000"/>
                  </a:schemeClr>
                </a:solidFill>
              </a:rPr>
              <a:t>In the My WorkItems page on the WorkItem grid you will see the calendar icon for the rescheduled WorkItem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Reschedule the WorkItem">
            <a:hlinkClick r:id="" action="ppaction://media"/>
            <a:extLst>
              <a:ext uri="{FF2B5EF4-FFF2-40B4-BE49-F238E27FC236}">
                <a16:creationId xmlns:a16="http://schemas.microsoft.com/office/drawing/2014/main" id="{5B795D67-B96A-4F3F-AAC1-4FC7C71DC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  <p14:bmk name="Bookmark 2" time="1611.9747"/>
                    <p14:bmk name="Bookmark 3" time="2501.9883"/>
                    <p14:bmk name="Bookmark 4" time="7647.9719"/>
                    <p14:bmk name="Bookmark 5" time="13209.971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080" y="1734879"/>
            <a:ext cx="6403966" cy="360223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CDFDFD-E1B7-4F61-B428-40F6E24FFE37}"/>
              </a:ext>
            </a:extLst>
          </p:cNvPr>
          <p:cNvSpPr/>
          <p:nvPr/>
        </p:nvSpPr>
        <p:spPr>
          <a:xfrm>
            <a:off x="10953408" y="1566472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Open the WorkItem Calendar Invite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EBDEB9-3480-4213-9F28-B8A55CC483BF}"/>
              </a:ext>
            </a:extLst>
          </p:cNvPr>
          <p:cNvSpPr/>
          <p:nvPr/>
        </p:nvSpPr>
        <p:spPr>
          <a:xfrm>
            <a:off x="10953408" y="2418580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Click Propose new time option` and click ‘Decline and Propose New Time’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06D1B2-132C-448F-8552-9CCFB968D3B9}"/>
              </a:ext>
            </a:extLst>
          </p:cNvPr>
          <p:cNvSpPr/>
          <p:nvPr/>
        </p:nvSpPr>
        <p:spPr>
          <a:xfrm>
            <a:off x="10953407" y="3270688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Choose a date/time in the future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909FE5-CDA5-453C-855A-7FEA04E4CCA7}"/>
              </a:ext>
            </a:extLst>
          </p:cNvPr>
          <p:cNvSpPr/>
          <p:nvPr/>
        </p:nvSpPr>
        <p:spPr>
          <a:xfrm>
            <a:off x="10953408" y="4122796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Click Send on email proposing new time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39B8C7-228D-4C40-94E5-57EDFC67D65D}"/>
              </a:ext>
            </a:extLst>
          </p:cNvPr>
          <p:cNvSpPr/>
          <p:nvPr/>
        </p:nvSpPr>
        <p:spPr>
          <a:xfrm>
            <a:off x="10953408" y="4980710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In My WorkItems page, the calendar icon appears in the grid</a:t>
            </a:r>
          </a:p>
        </p:txBody>
      </p:sp>
    </p:spTree>
    <p:extLst>
      <p:ext uri="{BB962C8B-B14F-4D97-AF65-F5344CB8AC3E}">
        <p14:creationId xmlns:p14="http://schemas.microsoft.com/office/powerpoint/2010/main" val="34915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58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58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4FD00E-9417-3E45-90C2-6F7F9D5B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Accept / decline the calendar invite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69C13-3113-5B46-AC4E-EA0AF9FC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1608151"/>
            <a:ext cx="5609439" cy="4409589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B473108-1964-49B1-BDE7-2F0AB7E41654}"/>
              </a:ext>
            </a:extLst>
          </p:cNvPr>
          <p:cNvSpPr txBox="1">
            <a:spLocks/>
          </p:cNvSpPr>
          <p:nvPr/>
        </p:nvSpPr>
        <p:spPr>
          <a:xfrm>
            <a:off x="212241" y="1459870"/>
            <a:ext cx="4979519" cy="4842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Objective: You want to accept or decline the calendar invite</a:t>
            </a:r>
            <a:br>
              <a:rPr lang="en-GB" dirty="0"/>
            </a:br>
            <a:endParaRPr lang="en-GB" dirty="0"/>
          </a:p>
          <a:p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Open the WorkItem Calendar Invite in Outlook</a:t>
            </a:r>
            <a:br>
              <a:rPr lang="en-GB" sz="24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If you are accepting the invitation click ‘Accept’ and in the dropdown click ‘Send the Response now’.</a:t>
            </a:r>
          </a:p>
          <a:p>
            <a:pPr lvl="1"/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This will update the WorkItem in WMS to show that the WorkItem invite has been accepted.</a:t>
            </a:r>
          </a:p>
          <a:p>
            <a:pPr lvl="2"/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This is displayed with the calendar logo appearing with a green circle and a tick in the grid</a:t>
            </a:r>
          </a:p>
          <a:p>
            <a:pPr lvl="1"/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An updated invite is received which confirms acceptance</a:t>
            </a:r>
            <a:br>
              <a:rPr lang="en-GB" dirty="0">
                <a:solidFill>
                  <a:schemeClr val="accent3">
                    <a:lumMod val="50000"/>
                  </a:schemeClr>
                </a:solidFill>
              </a:rPr>
            </a:b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If you are declining the invitation click ‘Decline’ and in the dropdown click ‘Send the Response now’.</a:t>
            </a:r>
          </a:p>
          <a:p>
            <a:pPr lvl="1"/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This will update the WorkItem in WMS to show that the WorkItem invite has been declined.</a:t>
            </a:r>
          </a:p>
          <a:p>
            <a:pPr lvl="2"/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This is displayed with the calendar logo appearing with a red circle and a cross in the grid</a:t>
            </a:r>
          </a:p>
        </p:txBody>
      </p:sp>
      <p:pic>
        <p:nvPicPr>
          <p:cNvPr id="2" name="Accept-Decline the calendar invite">
            <a:hlinkClick r:id="" action="ppaction://media"/>
            <a:extLst>
              <a:ext uri="{FF2B5EF4-FFF2-40B4-BE49-F238E27FC236}">
                <a16:creationId xmlns:a16="http://schemas.microsoft.com/office/drawing/2014/main" id="{A1460D53-AF17-40E3-B165-CA17B07A5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82.0449"/>
                    <p14:bmk name="Bookmark 2" time="2181.9747"/>
                    <p14:bmk name="Bookmark 3" time="4487.1573"/>
                    <p14:bmk name="Bookmark 4" time="7791.9925"/>
                    <p14:bmk name="Bookmark 5" time="11904.7032"/>
                    <p14:bmk name="Bookmark 6" time="17032.88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080" y="1867305"/>
            <a:ext cx="6632630" cy="373085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13820F-31AF-4408-B697-7C9999C4E632}"/>
              </a:ext>
            </a:extLst>
          </p:cNvPr>
          <p:cNvSpPr/>
          <p:nvPr/>
        </p:nvSpPr>
        <p:spPr>
          <a:xfrm>
            <a:off x="10953407" y="1370500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Open the WorkItem Calendar Invite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116B87-3711-464F-A9AA-117A5CFF893E}"/>
              </a:ext>
            </a:extLst>
          </p:cNvPr>
          <p:cNvSpPr/>
          <p:nvPr/>
        </p:nvSpPr>
        <p:spPr>
          <a:xfrm>
            <a:off x="10966661" y="2176692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If Accepting the invite, click ‘Accept’ and click Send the Response now’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4C6C3A-9952-437A-B665-66AD8C02FEEF}"/>
              </a:ext>
            </a:extLst>
          </p:cNvPr>
          <p:cNvSpPr/>
          <p:nvPr/>
        </p:nvSpPr>
        <p:spPr>
          <a:xfrm>
            <a:off x="10953406" y="2984608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In WMS, the WorkItem will be updated with the accept logo in the grid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ABCF88-0F0F-42B9-91E2-5D5347AAF2C6}"/>
              </a:ext>
            </a:extLst>
          </p:cNvPr>
          <p:cNvSpPr/>
          <p:nvPr/>
        </p:nvSpPr>
        <p:spPr>
          <a:xfrm>
            <a:off x="10966661" y="4596992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If Declining the invite, click ‘Decline’ and click Send the Response now’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2745D6-3F8C-4323-8475-2826DB707EE4}"/>
              </a:ext>
            </a:extLst>
          </p:cNvPr>
          <p:cNvSpPr/>
          <p:nvPr/>
        </p:nvSpPr>
        <p:spPr>
          <a:xfrm>
            <a:off x="10966661" y="5403184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In WMS, the WorkItem will be updated with the decline logo in the grid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AA9FA0-66E3-45B7-BCF8-6C04D308D51B}"/>
              </a:ext>
            </a:extLst>
          </p:cNvPr>
          <p:cNvSpPr/>
          <p:nvPr/>
        </p:nvSpPr>
        <p:spPr>
          <a:xfrm>
            <a:off x="10953405" y="3790800"/>
            <a:ext cx="1132049" cy="712800"/>
          </a:xfrm>
          <a:prstGeom prst="roundRect">
            <a:avLst/>
          </a:prstGeom>
          <a:solidFill>
            <a:srgbClr val="0050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bg1"/>
                </a:solidFill>
              </a:rPr>
              <a:t>An updated invite is sent confirming acceptance of invite</a:t>
            </a:r>
          </a:p>
        </p:txBody>
      </p:sp>
    </p:spTree>
    <p:extLst>
      <p:ext uri="{BB962C8B-B14F-4D97-AF65-F5344CB8AC3E}">
        <p14:creationId xmlns:p14="http://schemas.microsoft.com/office/powerpoint/2010/main" val="758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190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3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190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3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791AF0-1D63-2D49-ACA1-F2794912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2924174"/>
            <a:ext cx="8049768" cy="100965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Switching off Calendar sync</a:t>
            </a:r>
          </a:p>
        </p:txBody>
      </p:sp>
    </p:spTree>
    <p:extLst>
      <p:ext uri="{BB962C8B-B14F-4D97-AF65-F5344CB8AC3E}">
        <p14:creationId xmlns:p14="http://schemas.microsoft.com/office/powerpoint/2010/main" val="550547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002AE720F0A45A27E4B8A26612CBC" ma:contentTypeVersion="11" ma:contentTypeDescription="Create a new document." ma:contentTypeScope="" ma:versionID="a8f199fc192c607cbaaa65cecc400c66">
  <xsd:schema xmlns:xsd="http://www.w3.org/2001/XMLSchema" xmlns:xs="http://www.w3.org/2001/XMLSchema" xmlns:p="http://schemas.microsoft.com/office/2006/metadata/properties" xmlns:ns1="http://schemas.microsoft.com/sharepoint/v3" xmlns:ns2="90a5b514-5d23-4ef0-a76c-3611313316b0" xmlns:ns3="db03eb28-ee8c-4460-8b0c-8f8ad68d71e3" targetNamespace="http://schemas.microsoft.com/office/2006/metadata/properties" ma:root="true" ma:fieldsID="91cadb021e213afbd7a01a580025af95" ns1:_="" ns2:_="" ns3:_="">
    <xsd:import namespace="http://schemas.microsoft.com/sharepoint/v3"/>
    <xsd:import namespace="90a5b514-5d23-4ef0-a76c-3611313316b0"/>
    <xsd:import namespace="db03eb28-ee8c-4460-8b0c-8f8ad68d71e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5b514-5d23-4ef0-a76c-3611313316b0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3eb28-ee8c-4460-8b0c-8f8ad68d7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 xmlns=""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827A76-1B1B-4DC3-A04B-60066D9F91FC}">
  <ds:schemaRefs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90a5b514-5d23-4ef0-a76c-3611313316b0"/>
    <ds:schemaRef ds:uri="http://purl.org/dc/terms/"/>
    <ds:schemaRef ds:uri="http://schemas.openxmlformats.org/package/2006/metadata/core-properties"/>
    <ds:schemaRef ds:uri="db03eb28-ee8c-4460-8b0c-8f8ad68d71e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34AF5EC-07A4-4FDD-8F49-D77C33979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0a5b514-5d23-4ef0-a76c-3611313316b0"/>
    <ds:schemaRef ds:uri="db03eb28-ee8c-4460-8b0c-8f8ad68d71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0E76D6-858C-4E76-A21F-5339DA0518B6}">
  <ds:schemaRefs>
    <ds:schemaRef ds:uri="http://schemas.microsoft.com/sharepoint/events"/>
    <ds:schemaRef ds:uri=""/>
  </ds:schemaRefs>
</ds:datastoreItem>
</file>

<file path=customXml/itemProps4.xml><?xml version="1.0" encoding="utf-8"?>
<ds:datastoreItem xmlns:ds="http://schemas.openxmlformats.org/officeDocument/2006/customXml" ds:itemID="{A58D2511-8E75-41AB-BF43-E9494FC27A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377</Words>
  <Application>Microsoft Office PowerPoint</Application>
  <PresentationFormat>Widescreen</PresentationFormat>
  <Paragraphs>96</Paragraphs>
  <Slides>11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</vt:lpstr>
      <vt:lpstr>Helvetica Light</vt:lpstr>
      <vt:lpstr>Office Theme</vt:lpstr>
      <vt:lpstr>Calendar Sync</vt:lpstr>
      <vt:lpstr>What we want to do</vt:lpstr>
      <vt:lpstr>What we have done</vt:lpstr>
      <vt:lpstr>Publishing WorkItems to Calendar</vt:lpstr>
      <vt:lpstr>What you can do with your WorkItems in Outlook</vt:lpstr>
      <vt:lpstr>Access the WorkItem</vt:lpstr>
      <vt:lpstr>Reschedule the WorkItem (propose new time)</vt:lpstr>
      <vt:lpstr>Accept / decline the calendar invite</vt:lpstr>
      <vt:lpstr>Switching off Calendar sync</vt:lpstr>
      <vt:lpstr>Switching off Calendar Sync</vt:lpstr>
      <vt:lpstr>Thank you for your time!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LMS User</cp:lastModifiedBy>
  <cp:revision>54</cp:revision>
  <dcterms:created xsi:type="dcterms:W3CDTF">2019-04-02T09:26:32Z</dcterms:created>
  <dcterms:modified xsi:type="dcterms:W3CDTF">2019-08-27T16:01:25Z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0x0101005D3002AE720F0A45A27E4B8A26612CBC</vt:lpwstr>
  </property>
</Properties>
</file>