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5" r:id="rId2"/>
    <p:sldId id="266" r:id="rId3"/>
    <p:sldId id="284" r:id="rId4"/>
    <p:sldId id="282" r:id="rId5"/>
    <p:sldId id="276" r:id="rId6"/>
    <p:sldId id="285" r:id="rId7"/>
    <p:sldId id="283" r:id="rId8"/>
    <p:sldId id="289" r:id="rId9"/>
    <p:sldId id="290" r:id="rId10"/>
    <p:sldId id="297" r:id="rId11"/>
    <p:sldId id="291" r:id="rId12"/>
    <p:sldId id="292" r:id="rId13"/>
    <p:sldId id="293" r:id="rId14"/>
    <p:sldId id="300" r:id="rId15"/>
    <p:sldId id="298" r:id="rId16"/>
    <p:sldId id="299" r:id="rId17"/>
    <p:sldId id="295" r:id="rId18"/>
    <p:sldId id="296" r:id="rId19"/>
    <p:sldId id="286" r:id="rId20"/>
    <p:sldId id="287" r:id="rId21"/>
    <p:sldId id="273" r:id="rId22"/>
    <p:sldId id="302" r:id="rId23"/>
    <p:sldId id="301" r:id="rId24"/>
    <p:sldId id="303" r:id="rId25"/>
    <p:sldId id="306" r:id="rId26"/>
    <p:sldId id="307" r:id="rId27"/>
    <p:sldId id="304" r:id="rId28"/>
    <p:sldId id="305" r:id="rId29"/>
    <p:sldId id="308" r:id="rId3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4D1"/>
    <a:srgbClr val="337494"/>
    <a:srgbClr val="0061A2"/>
    <a:srgbClr val="0076BE"/>
    <a:srgbClr val="004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4E9E9"/>
          </a:solidFill>
        </a:fill>
      </a:tcStyle>
    </a:wholeTbl>
    <a:band1H>
      <a:tcStyle>
        <a:tcBdr/>
        <a:fill>
          <a:solidFill>
            <a:srgbClr val="E8D0D0"/>
          </a:solidFill>
        </a:fill>
      </a:tcStyle>
    </a:band1H>
    <a:band2H>
      <a:tcStyle>
        <a:tcBdr/>
      </a:tcStyle>
    </a:band2H>
    <a:band1V>
      <a:tcStyle>
        <a:tcBdr/>
        <a:fill>
          <a:solidFill>
            <a:srgbClr val="E8D0D0"/>
          </a:solidFill>
        </a:fill>
      </a:tcStyle>
    </a:band1V>
    <a:band2V>
      <a:tcStyle>
        <a:tcBdr/>
      </a:tcStyle>
    </a:band2V>
    <a:lastCol>
      <a:tcTxStyle b="on">
        <a:font>
          <a:latin typeface="+mn-lt"/>
          <a:ea typeface="+mn-ea"/>
          <a:cs typeface="+mn-cs"/>
        </a:font>
        <a:srgbClr val="FFFFFF"/>
      </a:tcTxStyle>
      <a:tcStyle>
        <a:tcBdr/>
        <a:fill>
          <a:solidFill>
            <a:srgbClr val="C0504D"/>
          </a:solidFill>
        </a:fill>
      </a:tcStyle>
    </a:lastCol>
    <a:firstCol>
      <a:tcTxStyle b="on">
        <a:font>
          <a:latin typeface="+mn-lt"/>
          <a:ea typeface="+mn-ea"/>
          <a:cs typeface="+mn-cs"/>
        </a:font>
        <a:srgbClr val="FFFFFF"/>
      </a:tcTxStyle>
      <a:tcStyle>
        <a:tcBdr/>
        <a:fill>
          <a:solidFill>
            <a:srgbClr val="C0504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C0504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C0504D"/>
          </a:solidFill>
        </a:fill>
      </a:tcStyle>
    </a:firstRow>
  </a:tblStyle>
  <a:tblStyle styleId="{BC89EF96-8CEA-46FF-86C4-4CE0E7609802}" styleName="">
    <a:wholeTbl>
      <a:tcTxStyle>
        <a:font>
          <a:latin typeface="+mn-lt"/>
          <a:ea typeface="+mn-ea"/>
          <a:cs typeface="+mn-cs"/>
        </a:font>
        <a:srgbClr val="000000"/>
      </a:tcTxStyle>
      <a:tcStyle>
        <a:tcBdr>
          <a:left>
            <a:ln w="12701" cap="flat" cmpd="sng" algn="ctr">
              <a:solidFill>
                <a:srgbClr val="4F81BD"/>
              </a:solidFill>
              <a:prstDash val="solid"/>
              <a:round/>
              <a:headEnd type="none" w="med" len="med"/>
              <a:tailEnd type="none" w="med" len="med"/>
            </a:ln>
          </a:left>
          <a:right>
            <a:ln w="12701" cap="flat" cmpd="sng" algn="ctr">
              <a:solidFill>
                <a:srgbClr val="4F81BD"/>
              </a:solidFill>
              <a:prstDash val="solid"/>
              <a:round/>
              <a:headEnd type="none" w="med" len="med"/>
              <a:tailEnd type="none" w="med" len="med"/>
            </a:ln>
          </a:right>
          <a:top>
            <a:ln w="12701" cap="flat" cmpd="sng" algn="ctr">
              <a:solidFill>
                <a:srgbClr val="4F81BD"/>
              </a:solidFill>
              <a:prstDash val="solid"/>
              <a:round/>
              <a:headEnd type="none" w="med" len="med"/>
              <a:tailEnd type="none" w="med" len="med"/>
            </a:ln>
          </a:top>
          <a:bottom>
            <a:ln w="12701" cap="flat" cmpd="sng" algn="ctr">
              <a:solidFill>
                <a:srgbClr val="4F81BD"/>
              </a:solidFill>
              <a:prstDash val="solid"/>
              <a:round/>
              <a:headEnd type="none" w="med" len="med"/>
              <a:tailEnd type="none" w="med" len="med"/>
            </a:ln>
          </a:bottom>
        </a:tcBdr>
      </a:tcStyle>
    </a:wholeTbl>
    <a:band1H>
      <a:tcStyle>
        <a:tcBdr/>
        <a:fill>
          <a:solidFill>
            <a:srgbClr val="4F81BD"/>
          </a:solidFill>
        </a:fill>
      </a:tcStyle>
    </a:band1H>
    <a:band1V>
      <a:tcStyle>
        <a:tcBdr/>
        <a:fill>
          <a:solidFill>
            <a:srgbClr val="4F81B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F81BD"/>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4F81BD"/>
              </a:solidFill>
              <a:prstDash val="solid"/>
              <a:round/>
              <a:headEnd type="none" w="med" len="med"/>
              <a:tailEnd type="none" w="med" len="med"/>
            </a:ln>
          </a:bottom>
        </a:tcBdr>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FF3EA"/>
          </a:solidFill>
        </a:fill>
      </a:tcStyle>
    </a:wholeTbl>
    <a:band1H>
      <a:tcStyle>
        <a:tcBdr/>
        <a:fill>
          <a:solidFill>
            <a:srgbClr val="DEE7D1"/>
          </a:solidFill>
        </a:fill>
      </a:tcStyle>
    </a:band1H>
    <a:band2H>
      <a:tcStyle>
        <a:tcBdr/>
      </a:tcStyle>
    </a:band2H>
    <a:band1V>
      <a:tcStyle>
        <a:tcBdr/>
        <a:fill>
          <a:solidFill>
            <a:srgbClr val="DEE7D1"/>
          </a:solidFill>
        </a:fill>
      </a:tcStyle>
    </a:band1V>
    <a:band2V>
      <a:tcStyle>
        <a:tcBdr/>
      </a:tcStyle>
    </a:band2V>
    <a:lastCol>
      <a:tcTxStyle b="on">
        <a:font>
          <a:latin typeface="+mn-lt"/>
          <a:ea typeface="+mn-ea"/>
          <a:cs typeface="+mn-cs"/>
        </a:font>
        <a:srgbClr val="FFFFFF"/>
      </a:tcTxStyle>
      <a:tcStyle>
        <a:tcBdr/>
        <a:fill>
          <a:solidFill>
            <a:srgbClr val="9BBB59"/>
          </a:solidFill>
        </a:fill>
      </a:tcStyle>
    </a:lastCol>
    <a:firstCol>
      <a:tcTxStyle b="on">
        <a:font>
          <a:latin typeface="+mn-lt"/>
          <a:ea typeface="+mn-ea"/>
          <a:cs typeface="+mn-cs"/>
        </a:font>
        <a:srgbClr val="FFFFFF"/>
      </a:tcTxStyle>
      <a:tcStyle>
        <a:tcBdr/>
        <a:fill>
          <a:solidFill>
            <a:srgbClr val="9BBB59"/>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9BBB59"/>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9BBB59"/>
          </a:solidFill>
        </a:fill>
      </a:tcStyle>
    </a:firstRow>
  </a:tblStyle>
  <a:tblStyle styleId="{3C2FFA5D-87B4-456A-9821-1D502468CF0F}" styleName="">
    <a:wholeTbl>
      <a:tcTxStyle>
        <a:font>
          <a:latin typeface="+mn-lt"/>
          <a:ea typeface="+mn-ea"/>
          <a:cs typeface="+mn-cs"/>
        </a:font>
        <a:srgbClr val="000000"/>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wholeTbl>
    <a:band1H>
      <a:tcStyle>
        <a:tcBdr/>
        <a:fill>
          <a:solidFill>
            <a:srgbClr val="4F81BD"/>
          </a:solidFill>
        </a:fill>
      </a:tcStyle>
    </a:band1H>
    <a:band2H>
      <a:tcStyle>
        <a:tcBdr/>
        <a:fill>
          <a:solidFill>
            <a:srgbClr val="4F81BD"/>
          </a:solidFill>
        </a:fill>
      </a:tcStyle>
    </a:band2H>
    <a:band1V>
      <a:tcStyle>
        <a:tcBdr>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band1V>
    <a:band2V>
      <a:tcStyle>
        <a:tcBdr/>
        <a:fill>
          <a:solidFill>
            <a:srgbClr val="4F81BD"/>
          </a:solidFill>
        </a:fill>
      </a:tcStyle>
    </a:band2V>
    <a:la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Col>
    <a:fir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firstCol>
    <a:lastRow>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Row>
    <a:firstRow>
      <a:tcTxStyle b="on">
        <a:font>
          <a:latin typeface="+mn-lt"/>
          <a:ea typeface="+mn-ea"/>
          <a:cs typeface="+mn-cs"/>
        </a:font>
        <a:srgbClr val="FFFFFF"/>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4F81BD"/>
          </a:solidFill>
        </a:fill>
      </a:tcStyle>
    </a:firstRow>
  </a:tblStyle>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616DA210-FB5B-4158-B5E0-FEB733F419B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000000"/>
              </a:solidFill>
              <a:prstDash val="solid"/>
              <a:round/>
              <a:headEnd type="none" w="med" len="med"/>
              <a:tailEnd type="none" w="med" len="med"/>
            </a:ln>
          </a:bottom>
        </a:tcBdr>
      </a:tcStyle>
    </a:firstRow>
  </a:tblStyle>
  <a:tblStyle styleId="{793D81CF-94F2-401A-BA57-92F5A7B2D0C5}"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000000"/>
          </a:solidFill>
        </a:fill>
      </a:tcStyle>
    </a:firstRow>
  </a:tblStyle>
  <a:tblStyle styleId="{3B4B98B0-60AC-42C2-AFA5-B58CD77FA1E5}" styleName="">
    <a:wholeTbl>
      <a:tcTxStyle>
        <a:font>
          <a:latin typeface="+mn-lt"/>
          <a:ea typeface="+mn-ea"/>
          <a:cs typeface="+mn-cs"/>
        </a:font>
        <a:srgbClr val="000000"/>
      </a:tcTxStyle>
      <a:tcStyle>
        <a:tcBdr>
          <a:top>
            <a:ln w="12701" cap="flat" cmpd="sng" algn="ctr">
              <a:solidFill>
                <a:srgbClr val="4F81BD"/>
              </a:solidFill>
              <a:prstDash val="solid"/>
              <a:round/>
              <a:headEnd type="none" w="med" len="med"/>
              <a:tailEnd type="none" w="med" len="med"/>
            </a:ln>
          </a:top>
          <a:bottom>
            <a:ln w="12701" cap="flat" cmpd="sng" algn="ctr">
              <a:solidFill>
                <a:srgbClr val="4F81BD"/>
              </a:solidFill>
              <a:prstDash val="solid"/>
              <a:round/>
              <a:headEnd type="none" w="med" len="med"/>
              <a:tailEnd type="none" w="med" len="med"/>
            </a:ln>
          </a:bottom>
        </a:tcBdr>
      </a:tcStyle>
    </a:wholeTbl>
    <a:band1H>
      <a:tcStyle>
        <a:tcBdr/>
        <a:fill>
          <a:solidFill>
            <a:srgbClr val="4F81BD"/>
          </a:solidFill>
        </a:fill>
      </a:tcStyle>
    </a:band1H>
    <a:band2H>
      <a:tcStyle>
        <a:tcBdr/>
      </a:tcStyle>
    </a:band2H>
    <a:band1V>
      <a:tcStyle>
        <a:tcBdr/>
        <a:fill>
          <a:solidFill>
            <a:srgbClr val="4F81B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4F81BD"/>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4F81BD"/>
              </a:solidFill>
              <a:prstDash val="solid"/>
              <a:round/>
              <a:headEnd type="none" w="med" len="med"/>
              <a:tailEnd type="none" w="med" len="med"/>
            </a:ln>
          </a:bottom>
        </a:tcBdr>
      </a:tcStyle>
    </a:firstRow>
  </a:tblStyle>
  <a:tblStyle styleId="{E8034E78-7F5D-4C2E-B375-FC64B27BC917}" styleName="">
    <a:wholeTbl>
      <a:tcTxStyle>
        <a:font>
          <a:latin typeface="+mn-lt"/>
          <a:ea typeface="+mn-ea"/>
          <a:cs typeface="+mn-cs"/>
        </a:font>
        <a:srgbClr val="FFFFFF"/>
      </a:tcTxStyle>
      <a:tcStyle>
        <a:tcBdr/>
        <a:fill>
          <a:solidFill>
            <a:srgbClr val="E7E7E7"/>
          </a:solidFill>
        </a:fill>
      </a:tcStyle>
    </a:wholeTbl>
    <a:band1H>
      <a:tcStyle>
        <a:tcBdr/>
        <a:fill>
          <a:solidFill>
            <a:srgbClr val="CBCBCB"/>
          </a:solidFill>
        </a:fill>
      </a:tcStyle>
    </a:band1H>
    <a:band1V>
      <a:tcStyle>
        <a:tcBdr/>
        <a:fill>
          <a:solidFill>
            <a:srgbClr val="CBCBCB"/>
          </a:solidFill>
        </a:fill>
      </a:tcStyle>
    </a:band1V>
    <a:lastCol>
      <a:tcTxStyle b="on">
        <a:font>
          <a:latin typeface=""/>
          <a:ea typeface=""/>
          <a:cs typeface=""/>
        </a:font>
      </a:tcTxStyle>
      <a:tcStyle>
        <a:tcBdr>
          <a:left>
            <a:ln w="25402" cap="flat" cmpd="sng" algn="ctr">
              <a:solidFill>
                <a:srgbClr val="FFFFFF"/>
              </a:solidFill>
              <a:prstDash val="solid"/>
              <a:round/>
              <a:headEnd type="none" w="med" len="med"/>
              <a:tailEnd type="none" w="med" len="med"/>
            </a:ln>
          </a:left>
        </a:tcBdr>
        <a:fill>
          <a:solidFill>
            <a:srgbClr val="AAAAAA"/>
          </a:solidFill>
        </a:fill>
      </a:tcStyle>
    </a:lastCol>
    <a:firstCol>
      <a:tcTxStyle b="on">
        <a:font>
          <a:latin typeface=""/>
          <a:ea typeface=""/>
          <a:cs typeface=""/>
        </a:font>
      </a:tcTxStyle>
      <a:tcStyle>
        <a:tcBdr>
          <a:right>
            <a:ln w="25402" cap="flat" cmpd="sng" algn="ctr">
              <a:solidFill>
                <a:srgbClr val="FFFFFF"/>
              </a:solidFill>
              <a:prstDash val="solid"/>
              <a:round/>
              <a:headEnd type="none" w="med" len="med"/>
              <a:tailEnd type="none" w="med" len="med"/>
            </a:ln>
          </a:right>
        </a:tcBdr>
        <a:fill>
          <a:solidFill>
            <a:srgbClr val="AAAAAA"/>
          </a:solidFill>
        </a:fill>
      </a:tcStyle>
    </a:firstCol>
    <a:lastRow>
      <a:tcTxStyle b="on">
        <a:font>
          <a:latin typeface=""/>
          <a:ea typeface=""/>
          <a:cs typeface=""/>
        </a:font>
      </a:tcTxStyle>
      <a:tcStyle>
        <a:tcBdr>
          <a:top>
            <a:ln w="25402" cap="flat" cmpd="sng" algn="ctr">
              <a:solidFill>
                <a:srgbClr val="FFFFFF"/>
              </a:solidFill>
              <a:prstDash val="solid"/>
              <a:round/>
              <a:headEnd type="none" w="med" len="med"/>
              <a:tailEnd type="none" w="med" len="med"/>
            </a:ln>
          </a:top>
        </a:tcBdr>
        <a:fill>
          <a:solidFill>
            <a:srgbClr val="AAAAAA"/>
          </a:solidFill>
        </a:fill>
      </a:tcStyle>
    </a:lastRow>
    <a:firstRow>
      <a:tcTxStyle b="on">
        <a:font>
          <a:latin typeface=""/>
          <a:ea typeface=""/>
          <a:cs typeface=""/>
        </a:font>
      </a:tcTxStyle>
      <a:tcStyle>
        <a:tcBdr>
          <a:bottom>
            <a:ln w="25402" cap="flat" cmpd="sng" algn="ctr">
              <a:solidFill>
                <a:srgbClr val="FFFFFF"/>
              </a:solidFill>
              <a:prstDash val="solid"/>
              <a:round/>
              <a:headEnd type="none" w="med" len="med"/>
              <a:tailEnd type="none" w="med" len="med"/>
            </a:ln>
          </a:bottom>
        </a:tcBdr>
        <a:fill>
          <a:solidFill>
            <a:srgbClr val="000000"/>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B301B821-A1FF-4177-AEE7-76D212191A09}" styleName="">
    <a:wholeTbl>
      <a:tcTxStyle>
        <a:font>
          <a:latin typeface="+mn-lt"/>
          <a:ea typeface="+mn-ea"/>
          <a:cs typeface="+mn-cs"/>
        </a:font>
        <a:srgbClr val="000000"/>
      </a:tcTxStyle>
      <a:tcStyle>
        <a:tcBdr>
          <a:left>
            <a:ln w="12701" cap="flat" cmpd="sng" algn="ctr">
              <a:solidFill>
                <a:srgbClr val="4F81BD"/>
              </a:solidFill>
              <a:prstDash val="solid"/>
              <a:round/>
              <a:headEnd type="none" w="med" len="med"/>
              <a:tailEnd type="none" w="med" len="med"/>
            </a:ln>
          </a:left>
          <a:right>
            <a:ln w="12701" cap="flat" cmpd="sng" algn="ctr">
              <a:solidFill>
                <a:srgbClr val="4F81BD"/>
              </a:solidFill>
              <a:prstDash val="solid"/>
              <a:round/>
              <a:headEnd type="none" w="med" len="med"/>
              <a:tailEnd type="none" w="med" len="med"/>
            </a:ln>
          </a:right>
          <a:top>
            <a:ln w="12701" cap="flat" cmpd="sng" algn="ctr">
              <a:solidFill>
                <a:srgbClr val="4F81BD"/>
              </a:solidFill>
              <a:prstDash val="solid"/>
              <a:round/>
              <a:headEnd type="none" w="med" len="med"/>
              <a:tailEnd type="none" w="med" len="med"/>
            </a:ln>
          </a:top>
          <a:bottom>
            <a:ln w="12701" cap="flat" cmpd="sng" algn="ctr">
              <a:solidFill>
                <a:srgbClr val="4F81BD"/>
              </a:solidFill>
              <a:prstDash val="solid"/>
              <a:round/>
              <a:headEnd type="none" w="med" len="med"/>
              <a:tailEnd type="none" w="med" len="med"/>
            </a:ln>
          </a:bottom>
        </a:tcBdr>
        <a:fill>
          <a:solidFill>
            <a:srgbClr val="FFFFFF"/>
          </a:solidFill>
        </a:fill>
      </a:tcStyle>
    </a:wholeTbl>
    <a:band1H>
      <a:tcStyle>
        <a:tcBdr/>
        <a:fill>
          <a:solidFill>
            <a:srgbClr val="E9EDF4"/>
          </a:solidFill>
        </a:fill>
      </a:tcStyle>
    </a:band1H>
    <a:band1V>
      <a:tcStyle>
        <a:tcBdr/>
        <a:fill>
          <a:solidFill>
            <a:srgbClr val="E9EDF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F81BD"/>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6" autoAdjust="0"/>
    <p:restoredTop sz="94714" autoAdjust="0"/>
  </p:normalViewPr>
  <p:slideViewPr>
    <p:cSldViewPr snapToGrid="0">
      <p:cViewPr varScale="1">
        <p:scale>
          <a:sx n="131" d="100"/>
          <a:sy n="131" d="100"/>
        </p:scale>
        <p:origin x="984" y="126"/>
      </p:cViewPr>
      <p:guideLst/>
    </p:cSldViewPr>
  </p:slideViewPr>
  <p:outlineViewPr>
    <p:cViewPr>
      <p:scale>
        <a:sx n="33" d="100"/>
        <a:sy n="33" d="100"/>
      </p:scale>
      <p:origin x="0" y="-118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a:cs typeface="Arial"/>
            </a:endParaRPr>
          </a:p>
        </p:txBody>
      </p:sp>
      <p:sp>
        <p:nvSpPr>
          <p:cNvPr id="3" name="Date Placeholder 2"/>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3E7AF3-C56F-42E0-93B9-6F0BA4E4EFCB}" type="datetime1">
              <a:rPr lang="en-US" sz="1200" b="0" i="0" u="none" strike="noStrike" kern="1200" cap="none" spc="0" baseline="0">
                <a:solidFill>
                  <a:srgbClr val="000000"/>
                </a:solidFill>
                <a:uFillTx/>
                <a:latin typeface="Arial"/>
                <a:cs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11/22/2017</a:t>
            </a:fld>
            <a:endParaRPr lang="en-US" sz="1200" b="0" i="0" u="none" strike="noStrike" kern="1200" cap="none" spc="0" baseline="0">
              <a:solidFill>
                <a:srgbClr val="000000"/>
              </a:solidFill>
              <a:uFillTx/>
              <a:latin typeface="Arial"/>
              <a:cs typeface="Arial"/>
            </a:endParaRPr>
          </a:p>
        </p:txBody>
      </p:sp>
      <p:sp>
        <p:nvSpPr>
          <p:cNvPr id="4" name="Footer Placeholder 3"/>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Arial"/>
              <a:cs typeface="Arial"/>
            </a:endParaRPr>
          </a:p>
        </p:txBody>
      </p:sp>
      <p:sp>
        <p:nvSpPr>
          <p:cNvPr id="5" name="Slide Number Placeholder 4"/>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2AB24A-74C4-4006-A4D7-D26CC32DAA36}" type="slidenum">
              <a:t>‹#›</a:t>
            </a:fld>
            <a:endParaRPr lang="en-US" sz="1200" b="0" i="0" u="none" strike="noStrike" kern="1200" cap="none" spc="0" baseline="0">
              <a:solidFill>
                <a:srgbClr val="000000"/>
              </a:solidFill>
              <a:uFillTx/>
              <a:latin typeface="Arial"/>
              <a:cs typeface="Arial"/>
            </a:endParaRPr>
          </a:p>
        </p:txBody>
      </p:sp>
    </p:spTree>
    <p:extLst>
      <p:ext uri="{BB962C8B-B14F-4D97-AF65-F5344CB8AC3E}">
        <p14:creationId xmlns:p14="http://schemas.microsoft.com/office/powerpoint/2010/main" val="2136125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47504643-A051-4F82-B6C5-419C6EC0CFCA}" type="datetime1">
              <a:rPr lang="en-GB"/>
              <a:pPr lvl="0"/>
              <a:t>22/11/2017</a:t>
            </a:fld>
            <a:endParaRPr lang="en-GB"/>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979DD094-D946-42EE-86C9-E27C3A1F5E23}" type="slidenum">
              <a:t>‹#›</a:t>
            </a:fld>
            <a:endParaRPr lang="en-GB"/>
          </a:p>
        </p:txBody>
      </p:sp>
    </p:spTree>
    <p:extLst>
      <p:ext uri="{BB962C8B-B14F-4D97-AF65-F5344CB8AC3E}">
        <p14:creationId xmlns:p14="http://schemas.microsoft.com/office/powerpoint/2010/main" val="3950876070"/>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Agile vs Waterfall</a:t>
            </a:r>
            <a:endParaRPr lang="en-GB" dirty="0"/>
          </a:p>
        </p:txBody>
      </p:sp>
      <p:sp>
        <p:nvSpPr>
          <p:cNvPr id="4" name="Slide Number Placeholder 3"/>
          <p:cNvSpPr>
            <a:spLocks noGrp="1"/>
          </p:cNvSpPr>
          <p:nvPr>
            <p:ph type="sldNum" sz="quarter" idx="10"/>
          </p:nvPr>
        </p:nvSpPr>
        <p:spPr/>
        <p:txBody>
          <a:bodyPr/>
          <a:lstStyle/>
          <a:p>
            <a:pPr lvl="0"/>
            <a:fld id="{2DB257C3-2FAC-4B00-85FE-029B8D434B59}" type="slidenum">
              <a:rPr lang="en-GB" smtClean="0"/>
              <a:t>3</a:t>
            </a:fld>
            <a:endParaRPr lang="en-GB"/>
          </a:p>
        </p:txBody>
      </p:sp>
    </p:spTree>
    <p:extLst>
      <p:ext uri="{BB962C8B-B14F-4D97-AF65-F5344CB8AC3E}">
        <p14:creationId xmlns:p14="http://schemas.microsoft.com/office/powerpoint/2010/main" val="332538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24</a:t>
            </a:fld>
            <a:endParaRPr lang="en-GB"/>
          </a:p>
        </p:txBody>
      </p:sp>
    </p:spTree>
    <p:extLst>
      <p:ext uri="{BB962C8B-B14F-4D97-AF65-F5344CB8AC3E}">
        <p14:creationId xmlns:p14="http://schemas.microsoft.com/office/powerpoint/2010/main" val="81330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25</a:t>
            </a:fld>
            <a:endParaRPr lang="en-GB"/>
          </a:p>
        </p:txBody>
      </p:sp>
    </p:spTree>
    <p:extLst>
      <p:ext uri="{BB962C8B-B14F-4D97-AF65-F5344CB8AC3E}">
        <p14:creationId xmlns:p14="http://schemas.microsoft.com/office/powerpoint/2010/main" val="293448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26</a:t>
            </a:fld>
            <a:endParaRPr lang="en-GB"/>
          </a:p>
        </p:txBody>
      </p:sp>
    </p:spTree>
    <p:extLst>
      <p:ext uri="{BB962C8B-B14F-4D97-AF65-F5344CB8AC3E}">
        <p14:creationId xmlns:p14="http://schemas.microsoft.com/office/powerpoint/2010/main" val="299663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27</a:t>
            </a:fld>
            <a:endParaRPr lang="en-GB"/>
          </a:p>
        </p:txBody>
      </p:sp>
    </p:spTree>
    <p:extLst>
      <p:ext uri="{BB962C8B-B14F-4D97-AF65-F5344CB8AC3E}">
        <p14:creationId xmlns:p14="http://schemas.microsoft.com/office/powerpoint/2010/main" val="123656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28</a:t>
            </a:fld>
            <a:endParaRPr lang="en-GB"/>
          </a:p>
        </p:txBody>
      </p:sp>
    </p:spTree>
    <p:extLst>
      <p:ext uri="{BB962C8B-B14F-4D97-AF65-F5344CB8AC3E}">
        <p14:creationId xmlns:p14="http://schemas.microsoft.com/office/powerpoint/2010/main" val="273325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7</a:t>
            </a:fld>
            <a:endParaRPr lang="en-GB"/>
          </a:p>
        </p:txBody>
      </p:sp>
    </p:spTree>
    <p:extLst>
      <p:ext uri="{BB962C8B-B14F-4D97-AF65-F5344CB8AC3E}">
        <p14:creationId xmlns:p14="http://schemas.microsoft.com/office/powerpoint/2010/main" val="342481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8</a:t>
            </a:fld>
            <a:endParaRPr lang="en-GB"/>
          </a:p>
        </p:txBody>
      </p:sp>
    </p:spTree>
    <p:extLst>
      <p:ext uri="{BB962C8B-B14F-4D97-AF65-F5344CB8AC3E}">
        <p14:creationId xmlns:p14="http://schemas.microsoft.com/office/powerpoint/2010/main" val="339933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9</a:t>
            </a:fld>
            <a:endParaRPr lang="en-GB"/>
          </a:p>
        </p:txBody>
      </p:sp>
    </p:spTree>
    <p:extLst>
      <p:ext uri="{BB962C8B-B14F-4D97-AF65-F5344CB8AC3E}">
        <p14:creationId xmlns:p14="http://schemas.microsoft.com/office/powerpoint/2010/main" val="316834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17</a:t>
            </a:fld>
            <a:endParaRPr lang="en-GB"/>
          </a:p>
        </p:txBody>
      </p:sp>
    </p:spTree>
    <p:extLst>
      <p:ext uri="{BB962C8B-B14F-4D97-AF65-F5344CB8AC3E}">
        <p14:creationId xmlns:p14="http://schemas.microsoft.com/office/powerpoint/2010/main" val="273709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18</a:t>
            </a:fld>
            <a:endParaRPr lang="en-GB"/>
          </a:p>
        </p:txBody>
      </p:sp>
    </p:spTree>
    <p:extLst>
      <p:ext uri="{BB962C8B-B14F-4D97-AF65-F5344CB8AC3E}">
        <p14:creationId xmlns:p14="http://schemas.microsoft.com/office/powerpoint/2010/main" val="64714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19</a:t>
            </a:fld>
            <a:endParaRPr lang="en-GB"/>
          </a:p>
        </p:txBody>
      </p:sp>
    </p:spTree>
    <p:extLst>
      <p:ext uri="{BB962C8B-B14F-4D97-AF65-F5344CB8AC3E}">
        <p14:creationId xmlns:p14="http://schemas.microsoft.com/office/powerpoint/2010/main" val="141312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20</a:t>
            </a:fld>
            <a:endParaRPr lang="en-GB"/>
          </a:p>
        </p:txBody>
      </p:sp>
    </p:spTree>
    <p:extLst>
      <p:ext uri="{BB962C8B-B14F-4D97-AF65-F5344CB8AC3E}">
        <p14:creationId xmlns:p14="http://schemas.microsoft.com/office/powerpoint/2010/main" val="308756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979DD094-D946-42EE-86C9-E27C3A1F5E23}" type="slidenum">
              <a:rPr lang="en-GB" smtClean="0"/>
              <a:t>23</a:t>
            </a:fld>
            <a:endParaRPr lang="en-GB"/>
          </a:p>
        </p:txBody>
      </p:sp>
    </p:spTree>
    <p:extLst>
      <p:ext uri="{BB962C8B-B14F-4D97-AF65-F5344CB8AC3E}">
        <p14:creationId xmlns:p14="http://schemas.microsoft.com/office/powerpoint/2010/main" val="4138354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5"/>
          <p:cNvPicPr>
            <a:picLocks noChangeAspect="1"/>
          </p:cNvPicPr>
          <p:nvPr/>
        </p:nvPicPr>
        <p:blipFill>
          <a:blip r:embed="rId2"/>
          <a:stretch>
            <a:fillRect/>
          </a:stretch>
        </p:blipFill>
        <p:spPr>
          <a:xfrm>
            <a:off x="13450" y="8705"/>
            <a:ext cx="9144000" cy="5696794"/>
          </a:xfrm>
          <a:prstGeom prst="rect">
            <a:avLst/>
          </a:prstGeom>
          <a:noFill/>
          <a:ln cap="flat">
            <a:noFill/>
          </a:ln>
        </p:spPr>
      </p:pic>
      <p:pic>
        <p:nvPicPr>
          <p:cNvPr id="3" name="Picture 7" descr="right.jpg">
            <a:hlinkClick r:id="" action="ppaction://hlinkshowjump?jump=nextslide"/>
          </p:cNvPr>
          <p:cNvPicPr>
            <a:picLocks noChangeAspect="1"/>
          </p:cNvPicPr>
          <p:nvPr/>
        </p:nvPicPr>
        <p:blipFill>
          <a:blip r:embed="rId3"/>
          <a:srcRect/>
          <a:stretch>
            <a:fillRect/>
          </a:stretch>
        </p:blipFill>
        <p:spPr>
          <a:xfrm>
            <a:off x="8877296" y="2486025"/>
            <a:ext cx="266703" cy="771525"/>
          </a:xfrm>
          <a:prstGeom prst="rect">
            <a:avLst/>
          </a:prstGeom>
          <a:noFill/>
          <a:ln cap="flat">
            <a:noFill/>
          </a:ln>
        </p:spPr>
      </p:pic>
      <p:sp>
        <p:nvSpPr>
          <p:cNvPr id="4" name="Title 1"/>
          <p:cNvSpPr txBox="1">
            <a:spLocks noGrp="1"/>
          </p:cNvSpPr>
          <p:nvPr>
            <p:ph type="title"/>
          </p:nvPr>
        </p:nvSpPr>
        <p:spPr>
          <a:xfrm>
            <a:off x="4114800" y="4638806"/>
            <a:ext cx="4750820" cy="574170"/>
          </a:xfrm>
        </p:spPr>
        <p:txBody>
          <a:bodyPr anchorCtr="1">
            <a:noAutofit/>
          </a:bodyPr>
          <a:lstStyle>
            <a:lvl1pPr algn="ctr">
              <a:defRPr>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2000682561"/>
      </p:ext>
    </p:extLst>
  </p:cSld>
  <p:clrMapOvr>
    <a:masterClrMapping/>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287999" y="467999"/>
            <a:ext cx="8585996" cy="597596"/>
          </a:xfrm>
        </p:spPr>
        <p:txBody>
          <a:bodyPr/>
          <a:lstStyle>
            <a:lvl1pPr>
              <a:defRPr/>
            </a:lvl1pPr>
          </a:lstStyle>
          <a:p>
            <a:pPr lvl="0"/>
            <a:r>
              <a:rPr lang="en-US"/>
              <a:t>CLICK TO EDIT MASTER TITLE STYLE</a:t>
            </a:r>
          </a:p>
        </p:txBody>
      </p:sp>
      <p:sp>
        <p:nvSpPr>
          <p:cNvPr id="3" name="Content Placeholder 2"/>
          <p:cNvSpPr txBox="1">
            <a:spLocks noGrp="1"/>
          </p:cNvSpPr>
          <p:nvPr>
            <p:ph idx="4294967295"/>
          </p:nvPr>
        </p:nvSpPr>
        <p:spPr>
          <a:xfrm>
            <a:off x="287999" y="4276721"/>
            <a:ext cx="8585996" cy="921440"/>
          </a:xfrm>
        </p:spPr>
        <p:txBody>
          <a:bodyPr/>
          <a:lstStyle>
            <a:lvl1pPr>
              <a:defRPr/>
            </a:lvl1pPr>
            <a:lvl2pPr>
              <a:defRPr/>
            </a:lvl2pPr>
          </a:lstStyle>
          <a:p>
            <a:pPr lvl="0"/>
            <a:r>
              <a:rPr lang="en-US"/>
              <a:t>Click to edit Master text styles</a:t>
            </a:r>
          </a:p>
          <a:p>
            <a:pPr lvl="1"/>
            <a:r>
              <a:rPr lang="en-US"/>
              <a:t>Second level</a:t>
            </a:r>
          </a:p>
        </p:txBody>
      </p:sp>
      <p:sp>
        <p:nvSpPr>
          <p:cNvPr id="4" name="Content Placeholder 3"/>
          <p:cNvSpPr txBox="1">
            <a:spLocks noGrp="1"/>
          </p:cNvSpPr>
          <p:nvPr>
            <p:ph idx="4294967295"/>
          </p:nvPr>
        </p:nvSpPr>
        <p:spPr>
          <a:xfrm>
            <a:off x="287999" y="1065596"/>
            <a:ext cx="8585996" cy="3211125"/>
          </a:xfrm>
        </p:spPr>
        <p:txBody>
          <a:bodyPr/>
          <a:lstStyle>
            <a:lvl1pPr>
              <a:defRPr/>
            </a:lvl1pPr>
          </a:lstStyle>
          <a:p>
            <a:pPr lvl="0"/>
            <a:r>
              <a:rPr lang="en-US"/>
              <a:t>Click to edit Master text styles</a:t>
            </a:r>
          </a:p>
        </p:txBody>
      </p:sp>
    </p:spTree>
    <p:extLst>
      <p:ext uri="{BB962C8B-B14F-4D97-AF65-F5344CB8AC3E}">
        <p14:creationId xmlns:p14="http://schemas.microsoft.com/office/powerpoint/2010/main" val="21597668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txBox="1">
            <a:spLocks noGrp="1"/>
          </p:cNvSpPr>
          <p:nvPr>
            <p:ph type="title"/>
          </p:nvPr>
        </p:nvSpPr>
        <p:spPr>
          <a:xfrm>
            <a:off x="287999" y="467999"/>
            <a:ext cx="8585996" cy="596902"/>
          </a:xfrm>
        </p:spPr>
        <p:txBody>
          <a:bodyPr/>
          <a:lstStyle>
            <a:lvl1pPr>
              <a:defRPr cap="all"/>
            </a:lvl1pPr>
          </a:lstStyle>
          <a:p>
            <a:pPr lvl="0"/>
            <a:r>
              <a:rPr lang="en-US"/>
              <a:t>CLICK TO EDIT MASTER TITLE STYLE</a:t>
            </a:r>
          </a:p>
        </p:txBody>
      </p:sp>
      <p:sp>
        <p:nvSpPr>
          <p:cNvPr id="3" name="Content Placeholder 2"/>
          <p:cNvSpPr txBox="1">
            <a:spLocks noGrp="1"/>
          </p:cNvSpPr>
          <p:nvPr>
            <p:ph idx="1"/>
          </p:nvPr>
        </p:nvSpPr>
        <p:spPr>
          <a:xfrm>
            <a:off x="287999" y="1079997"/>
            <a:ext cx="8585996" cy="4187686"/>
          </a:xfrm>
        </p:spPr>
        <p:txBody>
          <a:bodyPr/>
          <a:lstStyle>
            <a:lvl1pPr marL="263520" indent="-263520">
              <a:defRPr>
                <a:latin typeface="Arial" pitchFamily="34"/>
                <a:cs typeface="Arial" pitchFamily="34"/>
              </a:defRPr>
            </a:lvl1pPr>
            <a:lvl2pPr>
              <a:defRPr>
                <a:latin typeface="Arial" pitchFamily="34"/>
                <a:cs typeface="Arial" pitchFamily="34"/>
              </a:defRPr>
            </a:lvl2pPr>
            <a:lvl3pPr>
              <a:defRPr>
                <a:latin typeface="Arial" pitchFamily="34"/>
                <a:cs typeface="Arial" pitchFamily="34"/>
              </a:defRPr>
            </a:lvl3pPr>
            <a:lvl4pPr>
              <a:defRPr>
                <a:latin typeface="Arial" pitchFamily="34"/>
                <a:cs typeface="Arial" pitchFamily="34"/>
              </a:defRPr>
            </a:lvl4pPr>
            <a:lvl5pPr>
              <a:defRPr>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838950"/>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umbering">
    <p:spTree>
      <p:nvGrpSpPr>
        <p:cNvPr id="1" name=""/>
        <p:cNvGrpSpPr/>
        <p:nvPr/>
      </p:nvGrpSpPr>
      <p:grpSpPr>
        <a:xfrm>
          <a:off x="0" y="0"/>
          <a:ext cx="0" cy="0"/>
          <a:chOff x="0" y="0"/>
          <a:chExt cx="0" cy="0"/>
        </a:xfrm>
      </p:grpSpPr>
      <p:sp>
        <p:nvSpPr>
          <p:cNvPr id="2" name="Title 1"/>
          <p:cNvSpPr txBox="1">
            <a:spLocks noGrp="1"/>
          </p:cNvSpPr>
          <p:nvPr>
            <p:ph type="title"/>
          </p:nvPr>
        </p:nvSpPr>
        <p:spPr>
          <a:xfrm>
            <a:off x="287999" y="467999"/>
            <a:ext cx="8585996" cy="596902"/>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287999" y="1079997"/>
            <a:ext cx="8585996" cy="4108225"/>
          </a:xfrm>
        </p:spPr>
        <p:txBody>
          <a:bodyPr/>
          <a:lstStyle>
            <a:lvl1pPr marL="361946" indent="-361946">
              <a:buAutoNum type="arabicPeriod"/>
              <a:defRPr>
                <a:latin typeface="Arial" pitchFamily="34"/>
                <a:cs typeface="Arial" pitchFamily="34"/>
              </a:defRPr>
            </a:lvl1pPr>
            <a:lvl2pPr marL="800100" indent="-342900">
              <a:buFont typeface="Arial"/>
              <a:buAutoNum type="alphaLcParenR"/>
              <a:defRPr sz="1600">
                <a:latin typeface="Arial" pitchFamily="34"/>
                <a:cs typeface="Arial" pitchFamily="34"/>
              </a:defRPr>
            </a:lvl2pPr>
            <a:lvl3pPr marL="1162046" indent="-247646">
              <a:buFont typeface="Arial"/>
              <a:buAutoNum type="romanLcPeriod"/>
              <a:defRPr sz="1400">
                <a:latin typeface="Arial" pitchFamily="34"/>
                <a:cs typeface="Arial" pitchFamily="34"/>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527230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287999" y="467999"/>
            <a:ext cx="8585996" cy="597596"/>
          </a:xfrm>
        </p:spPr>
        <p:txBody>
          <a:bodyPr/>
          <a:lstStyle>
            <a:lvl1pPr>
              <a:defRPr/>
            </a:lvl1pPr>
          </a:lstStyle>
          <a:p>
            <a:pPr lvl="0"/>
            <a:r>
              <a:rPr lang="en-US"/>
              <a:t>Click to edit Master title style</a:t>
            </a:r>
          </a:p>
        </p:txBody>
      </p:sp>
      <p:sp>
        <p:nvSpPr>
          <p:cNvPr id="3" name="Content Placeholder 2"/>
          <p:cNvSpPr txBox="1">
            <a:spLocks noGrp="1"/>
          </p:cNvSpPr>
          <p:nvPr>
            <p:ph idx="4294967295"/>
          </p:nvPr>
        </p:nvSpPr>
        <p:spPr>
          <a:xfrm>
            <a:off x="287999" y="1079997"/>
            <a:ext cx="4284000" cy="411816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txBox="1">
            <a:spLocks noGrp="1"/>
          </p:cNvSpPr>
          <p:nvPr>
            <p:ph idx="4294967295"/>
          </p:nvPr>
        </p:nvSpPr>
        <p:spPr>
          <a:xfrm>
            <a:off x="4590004" y="1079997"/>
            <a:ext cx="4284000" cy="411816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062902"/>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and Charts">
    <p:spTree>
      <p:nvGrpSpPr>
        <p:cNvPr id="1" name=""/>
        <p:cNvGrpSpPr/>
        <p:nvPr/>
      </p:nvGrpSpPr>
      <p:grpSpPr>
        <a:xfrm>
          <a:off x="0" y="0"/>
          <a:ext cx="0" cy="0"/>
          <a:chOff x="0" y="0"/>
          <a:chExt cx="0" cy="0"/>
        </a:xfrm>
      </p:grpSpPr>
      <p:sp>
        <p:nvSpPr>
          <p:cNvPr id="2" name="Title 1"/>
          <p:cNvSpPr txBox="1">
            <a:spLocks noGrp="1"/>
          </p:cNvSpPr>
          <p:nvPr>
            <p:ph type="title"/>
          </p:nvPr>
        </p:nvSpPr>
        <p:spPr>
          <a:xfrm>
            <a:off x="287999" y="467999"/>
            <a:ext cx="8585996" cy="597596"/>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287999" y="1079997"/>
            <a:ext cx="4320000" cy="411816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28317" y="1079997"/>
            <a:ext cx="4245678" cy="2051995"/>
          </a:xfrm>
        </p:spPr>
        <p:txBody>
          <a:bodyPr/>
          <a:lstStyle>
            <a:lvl1pPr>
              <a:defRPr/>
            </a:lvl1pPr>
          </a:lstStyle>
          <a:p>
            <a:pPr lvl="0"/>
            <a:r>
              <a:rPr lang="en-US"/>
              <a:t>Click to edit Master text styles</a:t>
            </a:r>
          </a:p>
        </p:txBody>
      </p:sp>
      <p:sp>
        <p:nvSpPr>
          <p:cNvPr id="5" name="Content Placeholder 3"/>
          <p:cNvSpPr txBox="1">
            <a:spLocks noGrp="1"/>
          </p:cNvSpPr>
          <p:nvPr>
            <p:ph idx="4294967295"/>
          </p:nvPr>
        </p:nvSpPr>
        <p:spPr>
          <a:xfrm>
            <a:off x="4628317" y="3132002"/>
            <a:ext cx="4245678" cy="2051995"/>
          </a:xfrm>
        </p:spPr>
        <p:txBody>
          <a:bodyPr/>
          <a:lstStyle>
            <a:lvl1pPr>
              <a:defRPr/>
            </a:lvl1pPr>
          </a:lstStyle>
          <a:p>
            <a:pPr lvl="0"/>
            <a:r>
              <a:rPr lang="en-US"/>
              <a:t>Click to edit Master text styles</a:t>
            </a:r>
          </a:p>
        </p:txBody>
      </p:sp>
    </p:spTree>
    <p:extLst>
      <p:ext uri="{BB962C8B-B14F-4D97-AF65-F5344CB8AC3E}">
        <p14:creationId xmlns:p14="http://schemas.microsoft.com/office/powerpoint/2010/main" val="322015565"/>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393679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pic>
        <p:nvPicPr>
          <p:cNvPr id="2" name="Picture 5" descr="divider.jpg"/>
          <p:cNvPicPr>
            <a:picLocks noChangeAspect="1"/>
          </p:cNvPicPr>
          <p:nvPr/>
        </p:nvPicPr>
        <p:blipFill>
          <a:blip r:embed="rId2"/>
          <a:srcRect/>
          <a:stretch>
            <a:fillRect/>
          </a:stretch>
        </p:blipFill>
        <p:spPr>
          <a:xfrm>
            <a:off x="0" y="0"/>
            <a:ext cx="9144000" cy="5715000"/>
          </a:xfrm>
          <a:prstGeom prst="rect">
            <a:avLst/>
          </a:prstGeom>
          <a:noFill/>
          <a:ln cap="flat">
            <a:noFill/>
          </a:ln>
        </p:spPr>
      </p:pic>
      <p:sp>
        <p:nvSpPr>
          <p:cNvPr id="3" name="Title 1"/>
          <p:cNvSpPr txBox="1">
            <a:spLocks noGrp="1"/>
          </p:cNvSpPr>
          <p:nvPr>
            <p:ph type="title"/>
          </p:nvPr>
        </p:nvSpPr>
        <p:spPr>
          <a:xfrm>
            <a:off x="3657600" y="2584451"/>
            <a:ext cx="4981578" cy="520695"/>
          </a:xfrm>
        </p:spPr>
        <p:txBody>
          <a:bodyPr/>
          <a:lstStyle>
            <a:lvl1pPr algn="r">
              <a:defRPr>
                <a:solidFill>
                  <a:srgbClr val="FFFFFF"/>
                </a:solidFill>
              </a:defRPr>
            </a:lvl1pPr>
          </a:lstStyle>
          <a:p>
            <a:pPr lvl="0"/>
            <a:r>
              <a:rPr lang="en-US"/>
              <a:t>Click to edit Master title style</a:t>
            </a:r>
          </a:p>
        </p:txBody>
      </p:sp>
      <p:pic>
        <p:nvPicPr>
          <p:cNvPr id="4" name="Picture 10" descr="left.jpg">
            <a:hlinkClick r:id="" action="ppaction://hlinkshowjump?jump=previousslide"/>
          </p:cNvPr>
          <p:cNvPicPr>
            <a:picLocks noChangeAspect="1"/>
          </p:cNvPicPr>
          <p:nvPr/>
        </p:nvPicPr>
        <p:blipFill>
          <a:blip r:embed="rId3"/>
          <a:srcRect/>
          <a:stretch>
            <a:fillRect/>
          </a:stretch>
        </p:blipFill>
        <p:spPr>
          <a:xfrm>
            <a:off x="0" y="2520945"/>
            <a:ext cx="273048" cy="708029"/>
          </a:xfrm>
          <a:prstGeom prst="rect">
            <a:avLst/>
          </a:prstGeom>
          <a:noFill/>
          <a:ln cap="flat">
            <a:noFill/>
          </a:ln>
        </p:spPr>
      </p:pic>
      <p:pic>
        <p:nvPicPr>
          <p:cNvPr id="5" name="Picture 11" descr="right.jpg">
            <a:hlinkClick r:id="" action="ppaction://hlinkshowjump?jump=nextslide"/>
          </p:cNvPr>
          <p:cNvPicPr>
            <a:picLocks noChangeAspect="1"/>
          </p:cNvPicPr>
          <p:nvPr/>
        </p:nvPicPr>
        <p:blipFill>
          <a:blip r:embed="rId4"/>
          <a:srcRect/>
          <a:stretch>
            <a:fillRect/>
          </a:stretch>
        </p:blipFill>
        <p:spPr>
          <a:xfrm>
            <a:off x="8872542" y="2524128"/>
            <a:ext cx="271457" cy="706438"/>
          </a:xfrm>
          <a:prstGeom prst="rect">
            <a:avLst/>
          </a:prstGeom>
          <a:noFill/>
          <a:ln cap="flat">
            <a:noFill/>
          </a:ln>
        </p:spPr>
      </p:pic>
      <p:pic>
        <p:nvPicPr>
          <p:cNvPr id="6" name="Picture 2"/>
          <p:cNvPicPr>
            <a:picLocks noChangeAspect="1"/>
          </p:cNvPicPr>
          <p:nvPr/>
        </p:nvPicPr>
        <p:blipFill>
          <a:blip r:embed="rId5"/>
          <a:stretch>
            <a:fillRect/>
          </a:stretch>
        </p:blipFill>
        <p:spPr>
          <a:xfrm>
            <a:off x="925967" y="2209629"/>
            <a:ext cx="1021430" cy="1264286"/>
          </a:xfrm>
          <a:prstGeom prst="rect">
            <a:avLst/>
          </a:prstGeom>
          <a:noFill/>
          <a:ln cap="flat">
            <a:noFill/>
          </a:ln>
        </p:spPr>
      </p:pic>
    </p:spTree>
    <p:extLst>
      <p:ext uri="{BB962C8B-B14F-4D97-AF65-F5344CB8AC3E}">
        <p14:creationId xmlns:p14="http://schemas.microsoft.com/office/powerpoint/2010/main" val="641161554"/>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Subhead">
    <p:spTree>
      <p:nvGrpSpPr>
        <p:cNvPr id="1" name=""/>
        <p:cNvGrpSpPr/>
        <p:nvPr/>
      </p:nvGrpSpPr>
      <p:grpSpPr>
        <a:xfrm>
          <a:off x="0" y="0"/>
          <a:ext cx="0" cy="0"/>
          <a:chOff x="0" y="0"/>
          <a:chExt cx="0" cy="0"/>
        </a:xfrm>
      </p:grpSpPr>
      <p:sp>
        <p:nvSpPr>
          <p:cNvPr id="2" name="Title 1"/>
          <p:cNvSpPr txBox="1">
            <a:spLocks noGrp="1"/>
          </p:cNvSpPr>
          <p:nvPr>
            <p:ph type="title"/>
          </p:nvPr>
        </p:nvSpPr>
        <p:spPr>
          <a:xfrm>
            <a:off x="287999" y="467999"/>
            <a:ext cx="8585996" cy="596902"/>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287999" y="1079997"/>
            <a:ext cx="8585996" cy="4128104"/>
          </a:xfrm>
        </p:spPr>
        <p:txBody>
          <a:bodyPr/>
          <a:lstStyle>
            <a:lvl1pPr marL="0" indent="0">
              <a:buNone/>
              <a:defRPr b="1">
                <a:latin typeface="Arial" pitchFamily="34"/>
                <a:cs typeface="Arial" pitchFamily="34"/>
              </a:defRPr>
            </a:lvl1pPr>
            <a:lvl2pPr marL="266703" indent="-266703">
              <a:buFont typeface="Arial" pitchFamily="34"/>
              <a:buChar char="•"/>
              <a:defRPr sz="2000">
                <a:latin typeface="Arial" pitchFamily="34"/>
                <a:cs typeface="Arial" pitchFamily="34"/>
              </a:defRPr>
            </a:lvl2pPr>
            <a:lvl3pPr marL="714375" indent="-266703">
              <a:buFont typeface="Courier New" pitchFamily="49"/>
              <a:buChar char="o"/>
              <a:defRPr sz="1800">
                <a:latin typeface="Arial" pitchFamily="34"/>
                <a:cs typeface="Arial" pitchFamily="34"/>
              </a:defRPr>
            </a:lvl3pPr>
            <a:lvl4pPr marL="1076321" indent="-266703">
              <a:buFont typeface="Wingdings" pitchFamily="2"/>
              <a:buChar char="§"/>
              <a:defRPr sz="1600">
                <a:latin typeface="Arial" pitchFamily="34"/>
                <a:cs typeface="Arial" pitchFamily="34"/>
              </a:defRPr>
            </a:lvl4pPr>
            <a:lvl5pPr marL="1436686" indent="-179386">
              <a:defRPr sz="1400">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726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Bullets Centred">
    <p:spTree>
      <p:nvGrpSpPr>
        <p:cNvPr id="1" name=""/>
        <p:cNvGrpSpPr/>
        <p:nvPr/>
      </p:nvGrpSpPr>
      <p:grpSpPr>
        <a:xfrm>
          <a:off x="0" y="0"/>
          <a:ext cx="0" cy="0"/>
          <a:chOff x="0" y="0"/>
          <a:chExt cx="0" cy="0"/>
        </a:xfrm>
      </p:grpSpPr>
      <p:sp>
        <p:nvSpPr>
          <p:cNvPr id="2" name="Title 1"/>
          <p:cNvSpPr txBox="1">
            <a:spLocks noGrp="1"/>
          </p:cNvSpPr>
          <p:nvPr>
            <p:ph type="title"/>
          </p:nvPr>
        </p:nvSpPr>
        <p:spPr>
          <a:xfrm>
            <a:off x="287999" y="467999"/>
            <a:ext cx="8585996" cy="596902"/>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287999" y="1079997"/>
            <a:ext cx="8585996" cy="4108225"/>
          </a:xfrm>
        </p:spPr>
        <p:txBody>
          <a:bodyPr anchor="ctr"/>
          <a:lstStyle>
            <a:lvl1pPr marL="263520" indent="-263520">
              <a:defRPr>
                <a:latin typeface="Arial" pitchFamily="34"/>
                <a:cs typeface="Arial" pitchFamily="34"/>
              </a:defRPr>
            </a:lvl1pPr>
            <a:lvl2pPr>
              <a:defRPr>
                <a:latin typeface="Arial" pitchFamily="34"/>
                <a:cs typeface="Arial" pitchFamily="34"/>
              </a:defRPr>
            </a:lvl2pPr>
            <a:lvl3pPr>
              <a:defRPr>
                <a:latin typeface="Arial" pitchFamily="34"/>
                <a:cs typeface="Arial" pitchFamily="34"/>
              </a:defRPr>
            </a:lvl3pPr>
            <a:lvl4pPr>
              <a:defRPr>
                <a:latin typeface="Arial" pitchFamily="34"/>
                <a:cs typeface="Arial" pitchFamily="34"/>
              </a:defRPr>
            </a:lvl4pPr>
            <a:lvl5pPr>
              <a:defRPr>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7767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4" descr="slide.jpg"/>
          <p:cNvPicPr>
            <a:picLocks noChangeAspect="1"/>
          </p:cNvPicPr>
          <p:nvPr/>
        </p:nvPicPr>
        <p:blipFill>
          <a:blip r:embed="rId12"/>
          <a:srcRect/>
          <a:stretch>
            <a:fillRect/>
          </a:stretch>
        </p:blipFill>
        <p:spPr>
          <a:xfrm>
            <a:off x="0" y="0"/>
            <a:ext cx="9144000" cy="5715000"/>
          </a:xfrm>
          <a:prstGeom prst="rect">
            <a:avLst/>
          </a:prstGeom>
          <a:noFill/>
          <a:ln cap="flat">
            <a:noFill/>
          </a:ln>
        </p:spPr>
      </p:pic>
      <p:pic>
        <p:nvPicPr>
          <p:cNvPr id="3" name="Picture 10" descr="left.jpg">
            <a:hlinkClick r:id="" action="ppaction://hlinkshowjump?jump=previousslide"/>
          </p:cNvPr>
          <p:cNvPicPr>
            <a:picLocks noChangeAspect="1"/>
          </p:cNvPicPr>
          <p:nvPr/>
        </p:nvPicPr>
        <p:blipFill>
          <a:blip r:embed="rId13"/>
          <a:srcRect/>
          <a:stretch>
            <a:fillRect/>
          </a:stretch>
        </p:blipFill>
        <p:spPr>
          <a:xfrm>
            <a:off x="0" y="2520945"/>
            <a:ext cx="273048" cy="708029"/>
          </a:xfrm>
          <a:prstGeom prst="rect">
            <a:avLst/>
          </a:prstGeom>
          <a:noFill/>
          <a:ln cap="flat">
            <a:noFill/>
          </a:ln>
        </p:spPr>
      </p:pic>
      <p:pic>
        <p:nvPicPr>
          <p:cNvPr id="4" name="Picture 11" descr="right.jpg">
            <a:hlinkClick r:id="" action="ppaction://hlinkshowjump?jump=nextslide"/>
          </p:cNvPr>
          <p:cNvPicPr>
            <a:picLocks noChangeAspect="1"/>
          </p:cNvPicPr>
          <p:nvPr/>
        </p:nvPicPr>
        <p:blipFill>
          <a:blip r:embed="rId14"/>
          <a:srcRect/>
          <a:stretch>
            <a:fillRect/>
          </a:stretch>
        </p:blipFill>
        <p:spPr>
          <a:xfrm>
            <a:off x="8872542" y="2524128"/>
            <a:ext cx="271457" cy="706438"/>
          </a:xfrm>
          <a:prstGeom prst="rect">
            <a:avLst/>
          </a:prstGeom>
          <a:noFill/>
          <a:ln cap="flat">
            <a:noFill/>
          </a:ln>
        </p:spPr>
      </p:pic>
      <p:sp>
        <p:nvSpPr>
          <p:cNvPr id="5" name="Title Placeholder 8"/>
          <p:cNvSpPr txBox="1">
            <a:spLocks noGrp="1"/>
          </p:cNvSpPr>
          <p:nvPr>
            <p:ph type="title"/>
          </p:nvPr>
        </p:nvSpPr>
        <p:spPr>
          <a:xfrm>
            <a:off x="287999" y="467999"/>
            <a:ext cx="8584533" cy="597596"/>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6" name="Text Placeholder 9"/>
          <p:cNvSpPr txBox="1">
            <a:spLocks noGrp="1"/>
          </p:cNvSpPr>
          <p:nvPr>
            <p:ph type="body" idx="1"/>
          </p:nvPr>
        </p:nvSpPr>
        <p:spPr>
          <a:xfrm>
            <a:off x="287999" y="1081250"/>
            <a:ext cx="8584533" cy="411727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p:nvPr/>
        </p:nvSpPr>
        <p:spPr>
          <a:xfrm>
            <a:off x="7096649" y="5308805"/>
            <a:ext cx="2047350" cy="246220"/>
          </a:xfrm>
          <a:prstGeom prst="rect">
            <a:avLst/>
          </a:prstGeom>
          <a:solidFill>
            <a:srgbClr val="FFFFFF"/>
          </a:solid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61A2"/>
                </a:solidFill>
                <a:effectLst>
                  <a:outerShdw dist="19048" dir="2700000">
                    <a:srgbClr val="0061A2"/>
                  </a:outerShdw>
                </a:effectLst>
                <a:uFillTx/>
                <a:latin typeface="Arial"/>
                <a:cs typeface="Arial"/>
              </a:rPr>
              <a:t>www.leanmarketingsystems.com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txStyles>
    <p:titleStyle>
      <a:lvl1pPr marL="0" marR="0" lvl="0" indent="0" algn="l" defTabSz="914400" rtl="0" fontAlgn="auto" hangingPunct="1">
        <a:lnSpc>
          <a:spcPct val="100000"/>
        </a:lnSpc>
        <a:spcBef>
          <a:spcPts val="0"/>
        </a:spcBef>
        <a:spcAft>
          <a:spcPts val="0"/>
        </a:spcAft>
        <a:buNone/>
        <a:tabLst/>
        <a:defRPr lang="en-US" sz="2600" b="1" i="0" u="none" strike="noStrike" kern="1200" cap="none" spc="0" baseline="0">
          <a:solidFill>
            <a:srgbClr val="0061A2"/>
          </a:solidFill>
          <a:uFillTx/>
          <a:latin typeface="Arial" pitchFamily="34"/>
          <a:cs typeface="Arial" pitchFamily="34"/>
        </a:defRPr>
      </a:lvl1pPr>
    </p:titleStyle>
    <p:bodyStyle>
      <a:lvl1pPr marL="266703" marR="0" lvl="0" indent="-266703" algn="l" defTabSz="914400" rtl="0" fontAlgn="auto" hangingPunct="1">
        <a:lnSpc>
          <a:spcPct val="100000"/>
        </a:lnSpc>
        <a:spcBef>
          <a:spcPts val="300"/>
        </a:spcBef>
        <a:spcAft>
          <a:spcPts val="0"/>
        </a:spcAft>
        <a:buSzPct val="100000"/>
        <a:buFont typeface="Arial"/>
        <a:buChar char="•"/>
        <a:tabLst/>
        <a:defRPr lang="en-US" sz="2000" b="0" i="0" u="none" strike="noStrike" kern="1200" cap="none" spc="0" baseline="0">
          <a:solidFill>
            <a:srgbClr val="666666"/>
          </a:solidFill>
          <a:uFillTx/>
          <a:latin typeface="Arial"/>
        </a:defRPr>
      </a:lvl1pPr>
      <a:lvl2pPr marL="742950" marR="0" lvl="1" indent="-285750" algn="l" defTabSz="914400" rtl="0" fontAlgn="auto" hangingPunct="1">
        <a:lnSpc>
          <a:spcPct val="100000"/>
        </a:lnSpc>
        <a:spcBef>
          <a:spcPts val="300"/>
        </a:spcBef>
        <a:spcAft>
          <a:spcPts val="0"/>
        </a:spcAft>
        <a:buSzPct val="100000"/>
        <a:buFont typeface="Courier New" pitchFamily="49"/>
        <a:buChar char="o"/>
        <a:tabLst/>
        <a:defRPr lang="en-US" sz="1800" b="0" i="0" u="none" strike="noStrike" kern="1200" cap="none" spc="0" baseline="0">
          <a:solidFill>
            <a:srgbClr val="666666"/>
          </a:solidFill>
          <a:uFillTx/>
          <a:latin typeface="Arial"/>
        </a:defRPr>
      </a:lvl2pPr>
      <a:lvl3pPr marL="1143000" marR="0" lvl="2" indent="-228600" algn="l" defTabSz="914400" rtl="0" fontAlgn="auto" hangingPunct="1">
        <a:lnSpc>
          <a:spcPct val="100000"/>
        </a:lnSpc>
        <a:spcBef>
          <a:spcPts val="300"/>
        </a:spcBef>
        <a:spcAft>
          <a:spcPts val="0"/>
        </a:spcAft>
        <a:buSzPct val="100000"/>
        <a:buFont typeface="Wingdings" pitchFamily="2"/>
        <a:buChar char="§"/>
        <a:tabLst/>
        <a:defRPr lang="en-US" sz="1600" b="0" i="0" u="none" strike="noStrike" kern="1200" cap="none" spc="0" baseline="0">
          <a:solidFill>
            <a:srgbClr val="666666"/>
          </a:solidFill>
          <a:uFillTx/>
          <a:latin typeface="Arial"/>
        </a:defRPr>
      </a:lvl3pPr>
      <a:lvl4pPr marL="1600200" marR="0" lvl="3" indent="-228600" algn="l" defTabSz="914400" rtl="0" fontAlgn="auto" hangingPunct="1">
        <a:lnSpc>
          <a:spcPct val="100000"/>
        </a:lnSpc>
        <a:spcBef>
          <a:spcPts val="300"/>
        </a:spcBef>
        <a:spcAft>
          <a:spcPts val="0"/>
        </a:spcAft>
        <a:buSzPct val="100000"/>
        <a:buFont typeface="Arial"/>
        <a:buChar char="–"/>
        <a:tabLst/>
        <a:defRPr lang="en-US" sz="1400" b="0" i="0" u="none" strike="noStrike" kern="1200" cap="none" spc="0" baseline="0">
          <a:solidFill>
            <a:srgbClr val="666666"/>
          </a:solidFill>
          <a:uFillTx/>
          <a:latin typeface="Arial"/>
        </a:defRPr>
      </a:lvl4pPr>
      <a:lvl5pPr marL="1976439" marR="0" lvl="4" indent="-182559" algn="l" defTabSz="914400" rtl="0" fontAlgn="auto" hangingPunct="1">
        <a:lnSpc>
          <a:spcPct val="100000"/>
        </a:lnSpc>
        <a:spcBef>
          <a:spcPts val="300"/>
        </a:spcBef>
        <a:spcAft>
          <a:spcPts val="0"/>
        </a:spcAft>
        <a:buSzPct val="100000"/>
        <a:buFont typeface="Arial" pitchFamily="34"/>
        <a:buChar char="•"/>
        <a:tabLst/>
        <a:defRPr lang="en-US" sz="1200" b="0" i="0" u="none" strike="noStrike" kern="1200" cap="none" spc="0" baseline="0">
          <a:solidFill>
            <a:srgbClr val="666666"/>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binaryhexconverter.com/decimal-to-hex-converter"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binaryhexconverter.com/decimal-to-hex-converter" TargetMode="External"/><Relationship Id="rId5"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19.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hyperlink" Target="https://msdn.microsoft.com/en-us/library/427bttx3.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hyperlink" Target="https://docs.microsoft.com/en-us/dotnet/standard/base-types/custom-numeric-format-strings#SpecifierTh"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46.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5.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46.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hyperlink" Target="https://youtu.be/ICTfq453268" TargetMode="External"/><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lstStyle/>
          <a:p>
            <a:r>
              <a:rPr lang="en-GB" dirty="0" smtClean="0"/>
              <a:t>Calculated Data Fields Improvement</a:t>
            </a:r>
            <a:endParaRPr lang="en-GB"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lstStyle/>
          <a:p>
            <a:r>
              <a:rPr lang="en-GB" dirty="0" smtClean="0"/>
              <a:t>Example for Percent Format</a:t>
            </a:r>
            <a:endParaRPr lang="en-GB" dirty="0"/>
          </a:p>
        </p:txBody>
      </p:sp>
    </p:spTree>
    <p:extLst>
      <p:ext uri="{BB962C8B-B14F-4D97-AF65-F5344CB8AC3E}">
        <p14:creationId xmlns:p14="http://schemas.microsoft.com/office/powerpoint/2010/main" val="41511933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to use the percent format correctly</a:t>
            </a:r>
            <a:endParaRPr lang="en-GB" dirty="0"/>
          </a:p>
        </p:txBody>
      </p:sp>
      <p:sp>
        <p:nvSpPr>
          <p:cNvPr id="3" name="Content Placeholder 2"/>
          <p:cNvSpPr>
            <a:spLocks noGrp="1"/>
          </p:cNvSpPr>
          <p:nvPr>
            <p:ph idx="1"/>
          </p:nvPr>
        </p:nvSpPr>
        <p:spPr>
          <a:xfrm>
            <a:off x="287999" y="1079997"/>
            <a:ext cx="8519502" cy="4486870"/>
          </a:xfrm>
        </p:spPr>
        <p:txBody>
          <a:bodyPr>
            <a:normAutofit/>
          </a:bodyPr>
          <a:lstStyle/>
          <a:p>
            <a:r>
              <a:rPr lang="en-GB" sz="1800" dirty="0" smtClean="0"/>
              <a:t>If you want to display a calculation as if you were doing it on a calculator, all you need to do is format the final calculation to be displayed in format = Percent</a:t>
            </a:r>
          </a:p>
          <a:p>
            <a:r>
              <a:rPr lang="en-GB" sz="1800" dirty="0" smtClean="0"/>
              <a:t>Here’s an example of how this new functionality will work for eLearning processes</a:t>
            </a:r>
          </a:p>
          <a:p>
            <a:pPr lvl="1"/>
            <a:r>
              <a:rPr lang="en-GB" sz="1600" dirty="0" smtClean="0"/>
              <a:t>Step 1: Modify Fixed list of values &amp; descriptions to have the score in value column</a:t>
            </a:r>
            <a:endParaRPr lang="en-GB" sz="1600" dirty="0"/>
          </a:p>
        </p:txBody>
      </p:sp>
      <p:pic>
        <p:nvPicPr>
          <p:cNvPr id="6" name="Picture 5"/>
          <p:cNvPicPr>
            <a:picLocks noChangeAspect="1"/>
          </p:cNvPicPr>
          <p:nvPr/>
        </p:nvPicPr>
        <p:blipFill>
          <a:blip r:embed="rId2"/>
          <a:stretch>
            <a:fillRect/>
          </a:stretch>
        </p:blipFill>
        <p:spPr>
          <a:xfrm>
            <a:off x="861038" y="2579036"/>
            <a:ext cx="2646377" cy="2276178"/>
          </a:xfrm>
          <a:prstGeom prst="rect">
            <a:avLst/>
          </a:prstGeom>
        </p:spPr>
      </p:pic>
      <p:pic>
        <p:nvPicPr>
          <p:cNvPr id="7" name="Picture 6"/>
          <p:cNvPicPr>
            <a:picLocks noChangeAspect="1"/>
          </p:cNvPicPr>
          <p:nvPr/>
        </p:nvPicPr>
        <p:blipFill>
          <a:blip r:embed="rId3"/>
          <a:stretch>
            <a:fillRect/>
          </a:stretch>
        </p:blipFill>
        <p:spPr>
          <a:xfrm>
            <a:off x="3865860" y="2579036"/>
            <a:ext cx="2627783" cy="2276178"/>
          </a:xfrm>
          <a:prstGeom prst="rect">
            <a:avLst/>
          </a:prstGeom>
        </p:spPr>
      </p:pic>
      <p:sp>
        <p:nvSpPr>
          <p:cNvPr id="8" name="Rounded Rectangular Callout 7"/>
          <p:cNvSpPr/>
          <p:nvPr/>
        </p:nvSpPr>
        <p:spPr>
          <a:xfrm>
            <a:off x="4736771" y="4986887"/>
            <a:ext cx="3513744" cy="623871"/>
          </a:xfrm>
          <a:prstGeom prst="wedgeRoundRectCallout">
            <a:avLst>
              <a:gd name="adj1" fmla="val -57638"/>
              <a:gd name="adj2" fmla="val -93678"/>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Repeat the action for all similar context objects in the process</a:t>
            </a:r>
            <a:endParaRPr lang="en-GB" sz="1200" dirty="0">
              <a:solidFill>
                <a:schemeClr val="bg2">
                  <a:lumMod val="25000"/>
                </a:schemeClr>
              </a:solidFill>
            </a:endParaRPr>
          </a:p>
        </p:txBody>
      </p:sp>
      <p:sp>
        <p:nvSpPr>
          <p:cNvPr id="9" name="Oval 8"/>
          <p:cNvSpPr/>
          <p:nvPr/>
        </p:nvSpPr>
        <p:spPr>
          <a:xfrm>
            <a:off x="3949306" y="4398811"/>
            <a:ext cx="888521" cy="58807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000061" y="4398811"/>
            <a:ext cx="888521" cy="5880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1925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eLearning process example set up (</a:t>
            </a:r>
            <a:r>
              <a:rPr lang="en-GB" dirty="0" err="1" smtClean="0"/>
              <a:t>cont</a:t>
            </a:r>
            <a:r>
              <a:rPr lang="en-GB" dirty="0" smtClean="0"/>
              <a:t>)</a:t>
            </a:r>
            <a:endParaRPr lang="en-GB" dirty="0"/>
          </a:p>
        </p:txBody>
      </p:sp>
      <p:sp>
        <p:nvSpPr>
          <p:cNvPr id="3" name="Content Placeholder 2"/>
          <p:cNvSpPr>
            <a:spLocks noGrp="1"/>
          </p:cNvSpPr>
          <p:nvPr>
            <p:ph idx="1"/>
          </p:nvPr>
        </p:nvSpPr>
        <p:spPr>
          <a:xfrm>
            <a:off x="4533676" y="1065595"/>
            <a:ext cx="4340319" cy="4118164"/>
          </a:xfrm>
        </p:spPr>
        <p:txBody>
          <a:bodyPr/>
          <a:lstStyle/>
          <a:p>
            <a:pPr lvl="1"/>
            <a:r>
              <a:rPr lang="en-GB" sz="1600" dirty="0"/>
              <a:t>Step 3</a:t>
            </a:r>
            <a:r>
              <a:rPr lang="en-GB" sz="1600" dirty="0" smtClean="0"/>
              <a:t>: Add new number context object for maximum achievable score value (for 100% achievement)</a:t>
            </a:r>
          </a:p>
          <a:p>
            <a:pPr marL="457200" lvl="1" indent="0">
              <a:buNone/>
            </a:pPr>
            <a:endParaRPr lang="en-GB" sz="1600" dirty="0"/>
          </a:p>
        </p:txBody>
      </p:sp>
      <p:pic>
        <p:nvPicPr>
          <p:cNvPr id="6" name="Picture 5"/>
          <p:cNvPicPr>
            <a:picLocks noChangeAspect="1"/>
          </p:cNvPicPr>
          <p:nvPr/>
        </p:nvPicPr>
        <p:blipFill>
          <a:blip r:embed="rId2"/>
          <a:stretch>
            <a:fillRect/>
          </a:stretch>
        </p:blipFill>
        <p:spPr>
          <a:xfrm>
            <a:off x="5123182" y="2158667"/>
            <a:ext cx="3656172" cy="2530430"/>
          </a:xfrm>
          <a:prstGeom prst="rect">
            <a:avLst/>
          </a:prstGeom>
        </p:spPr>
      </p:pic>
      <p:sp>
        <p:nvSpPr>
          <p:cNvPr id="7" name="Content Placeholder 4"/>
          <p:cNvSpPr>
            <a:spLocks noGrp="1"/>
          </p:cNvSpPr>
          <p:nvPr>
            <p:ph idx="4294967295"/>
          </p:nvPr>
        </p:nvSpPr>
        <p:spPr>
          <a:xfrm>
            <a:off x="335319" y="1065595"/>
            <a:ext cx="4245678" cy="4118164"/>
          </a:xfrm>
        </p:spPr>
        <p:txBody>
          <a:bodyPr/>
          <a:lstStyle/>
          <a:p>
            <a:pPr lvl="1"/>
            <a:r>
              <a:rPr lang="en-GB" sz="1600" dirty="0"/>
              <a:t>Step 2</a:t>
            </a:r>
            <a:r>
              <a:rPr lang="en-GB" sz="1600" dirty="0" smtClean="0"/>
              <a:t>: </a:t>
            </a:r>
            <a:r>
              <a:rPr lang="en-GB" sz="1600" dirty="0"/>
              <a:t>Add </a:t>
            </a:r>
            <a:r>
              <a:rPr lang="en-GB" sz="1600" dirty="0" smtClean="0"/>
              <a:t>calculation for all scores achieved (in this example there are 7 questions, so add all fields)</a:t>
            </a:r>
          </a:p>
          <a:p>
            <a:pPr lvl="2"/>
            <a:r>
              <a:rPr lang="en-GB" sz="1400" dirty="0" smtClean="0"/>
              <a:t>Do not apply Formatting</a:t>
            </a:r>
            <a:endParaRPr lang="en-GB" sz="1400" dirty="0"/>
          </a:p>
        </p:txBody>
      </p:sp>
      <p:pic>
        <p:nvPicPr>
          <p:cNvPr id="8" name="Picture 7"/>
          <p:cNvPicPr>
            <a:picLocks noChangeAspect="1"/>
          </p:cNvPicPr>
          <p:nvPr/>
        </p:nvPicPr>
        <p:blipFill>
          <a:blip r:embed="rId3"/>
          <a:stretch>
            <a:fillRect/>
          </a:stretch>
        </p:blipFill>
        <p:spPr>
          <a:xfrm>
            <a:off x="988922" y="2158667"/>
            <a:ext cx="3253533" cy="3194952"/>
          </a:xfrm>
          <a:prstGeom prst="rect">
            <a:avLst/>
          </a:prstGeom>
        </p:spPr>
      </p:pic>
    </p:spTree>
    <p:extLst>
      <p:ext uri="{BB962C8B-B14F-4D97-AF65-F5344CB8AC3E}">
        <p14:creationId xmlns:p14="http://schemas.microsoft.com/office/powerpoint/2010/main" val="5587515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eLearning process example set up (</a:t>
            </a:r>
            <a:r>
              <a:rPr lang="en-GB" dirty="0" err="1"/>
              <a:t>cont</a:t>
            </a:r>
            <a:r>
              <a:rPr lang="en-GB" dirty="0"/>
              <a:t>)</a:t>
            </a:r>
          </a:p>
        </p:txBody>
      </p:sp>
      <p:sp>
        <p:nvSpPr>
          <p:cNvPr id="3" name="Content Placeholder 2"/>
          <p:cNvSpPr>
            <a:spLocks noGrp="1"/>
          </p:cNvSpPr>
          <p:nvPr>
            <p:ph idx="1"/>
          </p:nvPr>
        </p:nvSpPr>
        <p:spPr>
          <a:xfrm>
            <a:off x="287998" y="1079997"/>
            <a:ext cx="6734593" cy="4118164"/>
          </a:xfrm>
        </p:spPr>
        <p:txBody>
          <a:bodyPr/>
          <a:lstStyle/>
          <a:p>
            <a:pPr lvl="1"/>
            <a:r>
              <a:rPr lang="en-GB" dirty="0"/>
              <a:t>Step </a:t>
            </a:r>
            <a:r>
              <a:rPr lang="en-GB" dirty="0" smtClean="0"/>
              <a:t>4: </a:t>
            </a:r>
            <a:r>
              <a:rPr lang="en-GB" dirty="0"/>
              <a:t>Add the second </a:t>
            </a:r>
            <a:r>
              <a:rPr lang="en-GB" dirty="0" smtClean="0"/>
              <a:t>calculation</a:t>
            </a:r>
          </a:p>
          <a:p>
            <a:pPr lvl="2"/>
            <a:r>
              <a:rPr lang="en-GB" dirty="0"/>
              <a:t>A</a:t>
            </a:r>
            <a:r>
              <a:rPr lang="en-GB" dirty="0" smtClean="0"/>
              <a:t>chieved / Maximum achievable</a:t>
            </a:r>
            <a:endParaRPr lang="en-GB" dirty="0"/>
          </a:p>
        </p:txBody>
      </p:sp>
      <p:sp>
        <p:nvSpPr>
          <p:cNvPr id="4" name="Content Placeholder 3"/>
          <p:cNvSpPr>
            <a:spLocks noGrp="1"/>
          </p:cNvSpPr>
          <p:nvPr>
            <p:ph idx="2"/>
          </p:nvPr>
        </p:nvSpPr>
        <p:spPr>
          <a:xfrm>
            <a:off x="4002287" y="1062942"/>
            <a:ext cx="4871708" cy="2051995"/>
          </a:xfrm>
        </p:spPr>
        <p:txBody>
          <a:bodyPr/>
          <a:lstStyle/>
          <a:p>
            <a:endParaRPr lang="en-GB" dirty="0" smtClean="0"/>
          </a:p>
          <a:p>
            <a:pPr lvl="2"/>
            <a:r>
              <a:rPr lang="en-GB" dirty="0" smtClean="0"/>
              <a:t>Select Formatting = Percent</a:t>
            </a:r>
          </a:p>
        </p:txBody>
      </p:sp>
      <p:pic>
        <p:nvPicPr>
          <p:cNvPr id="8" name="Picture 7"/>
          <p:cNvPicPr>
            <a:picLocks noChangeAspect="1"/>
          </p:cNvPicPr>
          <p:nvPr/>
        </p:nvPicPr>
        <p:blipFill>
          <a:blip r:embed="rId2"/>
          <a:stretch>
            <a:fillRect/>
          </a:stretch>
        </p:blipFill>
        <p:spPr>
          <a:xfrm>
            <a:off x="941344" y="1755431"/>
            <a:ext cx="3630499" cy="3580354"/>
          </a:xfrm>
          <a:prstGeom prst="rect">
            <a:avLst/>
          </a:prstGeom>
        </p:spPr>
      </p:pic>
      <p:pic>
        <p:nvPicPr>
          <p:cNvPr id="9" name="Picture 8"/>
          <p:cNvPicPr>
            <a:picLocks noChangeAspect="1"/>
          </p:cNvPicPr>
          <p:nvPr/>
        </p:nvPicPr>
        <p:blipFill>
          <a:blip r:embed="rId3"/>
          <a:stretch>
            <a:fillRect/>
          </a:stretch>
        </p:blipFill>
        <p:spPr>
          <a:xfrm>
            <a:off x="4677872" y="1755431"/>
            <a:ext cx="3520538" cy="2451193"/>
          </a:xfrm>
          <a:prstGeom prst="rect">
            <a:avLst/>
          </a:prstGeom>
        </p:spPr>
      </p:pic>
    </p:spTree>
    <p:extLst>
      <p:ext uri="{BB962C8B-B14F-4D97-AF65-F5344CB8AC3E}">
        <p14:creationId xmlns:p14="http://schemas.microsoft.com/office/powerpoint/2010/main" val="25193310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eLearning process example set up (</a:t>
            </a:r>
            <a:r>
              <a:rPr lang="en-GB" dirty="0" err="1"/>
              <a:t>cont</a:t>
            </a:r>
            <a:r>
              <a:rPr lang="en-GB" dirty="0"/>
              <a:t>)</a:t>
            </a:r>
          </a:p>
        </p:txBody>
      </p:sp>
      <p:sp>
        <p:nvSpPr>
          <p:cNvPr id="3" name="Content Placeholder 2"/>
          <p:cNvSpPr>
            <a:spLocks noGrp="1"/>
          </p:cNvSpPr>
          <p:nvPr>
            <p:ph idx="1"/>
          </p:nvPr>
        </p:nvSpPr>
        <p:spPr>
          <a:xfrm>
            <a:off x="287998" y="1079997"/>
            <a:ext cx="6734593" cy="4118164"/>
          </a:xfrm>
        </p:spPr>
        <p:txBody>
          <a:bodyPr/>
          <a:lstStyle/>
          <a:p>
            <a:pPr lvl="1"/>
            <a:r>
              <a:rPr lang="en-GB" dirty="0"/>
              <a:t>Step 5</a:t>
            </a:r>
            <a:r>
              <a:rPr lang="en-GB" dirty="0" smtClean="0"/>
              <a:t>: Update forms</a:t>
            </a:r>
          </a:p>
          <a:p>
            <a:pPr lvl="2"/>
            <a:r>
              <a:rPr lang="en-GB" dirty="0" smtClean="0"/>
              <a:t>Before and after example </a:t>
            </a:r>
          </a:p>
        </p:txBody>
      </p:sp>
      <p:pic>
        <p:nvPicPr>
          <p:cNvPr id="5" name="Picture 4"/>
          <p:cNvPicPr>
            <a:picLocks noChangeAspect="1"/>
          </p:cNvPicPr>
          <p:nvPr/>
        </p:nvPicPr>
        <p:blipFill>
          <a:blip r:embed="rId2"/>
          <a:stretch>
            <a:fillRect/>
          </a:stretch>
        </p:blipFill>
        <p:spPr>
          <a:xfrm>
            <a:off x="287998" y="1804499"/>
            <a:ext cx="4264905" cy="3393662"/>
          </a:xfrm>
          <a:prstGeom prst="rect">
            <a:avLst/>
          </a:prstGeom>
        </p:spPr>
      </p:pic>
      <p:sp>
        <p:nvSpPr>
          <p:cNvPr id="11" name="Rectangle 10"/>
          <p:cNvSpPr/>
          <p:nvPr/>
        </p:nvSpPr>
        <p:spPr>
          <a:xfrm>
            <a:off x="4531201" y="1790097"/>
            <a:ext cx="4260230" cy="31309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a:off x="4552903" y="1818541"/>
            <a:ext cx="4238528" cy="3102467"/>
          </a:xfrm>
          <a:prstGeom prst="rect">
            <a:avLst/>
          </a:prstGeom>
        </p:spPr>
      </p:pic>
      <p:sp>
        <p:nvSpPr>
          <p:cNvPr id="13" name="Rounded Rectangular Callout 12"/>
          <p:cNvSpPr/>
          <p:nvPr/>
        </p:nvSpPr>
        <p:spPr>
          <a:xfrm>
            <a:off x="7482724" y="4586079"/>
            <a:ext cx="1584468" cy="746757"/>
          </a:xfrm>
          <a:prstGeom prst="wedgeRoundRectCallout">
            <a:avLst>
              <a:gd name="adj1" fmla="val -70835"/>
              <a:gd name="adj2" fmla="val -44248"/>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Final calculation is read-only for ‘Mark Test’ WorkItem</a:t>
            </a:r>
            <a:endParaRPr lang="en-GB" sz="1200" dirty="0">
              <a:solidFill>
                <a:schemeClr val="bg2">
                  <a:lumMod val="25000"/>
                </a:schemeClr>
              </a:solidFill>
            </a:endParaRPr>
          </a:p>
        </p:txBody>
      </p:sp>
    </p:spTree>
    <p:extLst>
      <p:ext uri="{BB962C8B-B14F-4D97-AF65-F5344CB8AC3E}">
        <p14:creationId xmlns:p14="http://schemas.microsoft.com/office/powerpoint/2010/main" val="3611203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42534" y="1244793"/>
            <a:ext cx="5531461" cy="3288288"/>
          </a:xfrm>
          <a:prstGeom prst="rect">
            <a:avLst/>
          </a:prstGeom>
        </p:spPr>
      </p:pic>
      <p:sp>
        <p:nvSpPr>
          <p:cNvPr id="2" name="Title 1"/>
          <p:cNvSpPr>
            <a:spLocks noGrp="1"/>
          </p:cNvSpPr>
          <p:nvPr>
            <p:ph type="title"/>
          </p:nvPr>
        </p:nvSpPr>
        <p:spPr/>
        <p:txBody>
          <a:bodyPr>
            <a:normAutofit/>
          </a:bodyPr>
          <a:lstStyle/>
          <a:p>
            <a:r>
              <a:rPr lang="en-GB" dirty="0" smtClean="0"/>
              <a:t>This is what the user will experience</a:t>
            </a:r>
            <a:endParaRPr lang="en-GB" dirty="0"/>
          </a:p>
        </p:txBody>
      </p:sp>
      <p:sp>
        <p:nvSpPr>
          <p:cNvPr id="3" name="Content Placeholder 2"/>
          <p:cNvSpPr>
            <a:spLocks noGrp="1"/>
          </p:cNvSpPr>
          <p:nvPr>
            <p:ph idx="1"/>
          </p:nvPr>
        </p:nvSpPr>
        <p:spPr>
          <a:xfrm>
            <a:off x="287999" y="1167861"/>
            <a:ext cx="3051573" cy="4169078"/>
          </a:xfrm>
        </p:spPr>
        <p:txBody>
          <a:bodyPr>
            <a:normAutofit/>
          </a:bodyPr>
          <a:lstStyle/>
          <a:p>
            <a:r>
              <a:rPr lang="en-GB" sz="1800" dirty="0" smtClean="0"/>
              <a:t>Instead of correct/wrong answers, the user marking the test will see the number of points achieved for each answer</a:t>
            </a:r>
          </a:p>
          <a:p>
            <a:endParaRPr lang="en-GB" sz="1800" dirty="0"/>
          </a:p>
          <a:p>
            <a:r>
              <a:rPr lang="en-GB" sz="1800" dirty="0" smtClean="0"/>
              <a:t>As the module score is a calculation it will be read-only </a:t>
            </a:r>
          </a:p>
          <a:p>
            <a:pPr lvl="1"/>
            <a:r>
              <a:rPr lang="en-GB" sz="1600" dirty="0" smtClean="0"/>
              <a:t>by having this done automatically we eliminate human error</a:t>
            </a:r>
            <a:r>
              <a:rPr lang="en-GB" sz="1600" dirty="0" smtClean="0">
                <a:sym typeface="Wingdings" panose="05000000000000000000" pitchFamily="2" charset="2"/>
              </a:rPr>
              <a:t></a:t>
            </a:r>
            <a:endParaRPr lang="en-GB" sz="1600" dirty="0"/>
          </a:p>
        </p:txBody>
      </p:sp>
      <p:sp>
        <p:nvSpPr>
          <p:cNvPr id="11" name="TextBox 10"/>
          <p:cNvSpPr txBox="1"/>
          <p:nvPr/>
        </p:nvSpPr>
        <p:spPr>
          <a:xfrm>
            <a:off x="164466" y="5439205"/>
            <a:ext cx="8458200" cy="215444"/>
          </a:xfrm>
          <a:prstGeom prst="rect">
            <a:avLst/>
          </a:prstGeom>
          <a:noFill/>
        </p:spPr>
        <p:txBody>
          <a:bodyPr wrap="square" rtlCol="0">
            <a:spAutoFit/>
          </a:bodyPr>
          <a:lstStyle/>
          <a:p>
            <a:r>
              <a:rPr lang="en-GB" sz="800" dirty="0" smtClean="0">
                <a:solidFill>
                  <a:srgbClr val="FF0000"/>
                </a:solidFill>
              </a:rPr>
              <a:t>* LMS have an enhancement user story so that </a:t>
            </a:r>
            <a:r>
              <a:rPr lang="en-GB" sz="800" dirty="0">
                <a:solidFill>
                  <a:srgbClr val="FF0000"/>
                </a:solidFill>
              </a:rPr>
              <a:t>i</a:t>
            </a:r>
            <a:r>
              <a:rPr lang="en-GB" sz="800" dirty="0" smtClean="0">
                <a:solidFill>
                  <a:srgbClr val="FF0000"/>
                </a:solidFill>
              </a:rPr>
              <a:t>n </a:t>
            </a:r>
            <a:r>
              <a:rPr lang="en-GB" sz="800" dirty="0">
                <a:solidFill>
                  <a:srgbClr val="FF0000"/>
                </a:solidFill>
              </a:rPr>
              <a:t>the set </a:t>
            </a:r>
            <a:r>
              <a:rPr lang="en-GB" sz="800" dirty="0" smtClean="0">
                <a:solidFill>
                  <a:srgbClr val="FF0000"/>
                </a:solidFill>
              </a:rPr>
              <a:t>up of </a:t>
            </a:r>
            <a:r>
              <a:rPr lang="en-GB" sz="800" dirty="0">
                <a:solidFill>
                  <a:srgbClr val="FF0000"/>
                </a:solidFill>
              </a:rPr>
              <a:t>the calculated data context object the user needs to be able to enter a static </a:t>
            </a:r>
            <a:r>
              <a:rPr lang="en-GB" sz="800" dirty="0" smtClean="0">
                <a:solidFill>
                  <a:srgbClr val="FF0000"/>
                </a:solidFill>
              </a:rPr>
              <a:t>number (</a:t>
            </a:r>
            <a:r>
              <a:rPr lang="en-GB" sz="800" dirty="0">
                <a:solidFill>
                  <a:srgbClr val="FF0000"/>
                </a:solidFill>
              </a:rPr>
              <a:t>this </a:t>
            </a:r>
            <a:r>
              <a:rPr lang="en-GB" sz="800" dirty="0" smtClean="0">
                <a:solidFill>
                  <a:srgbClr val="FF0000"/>
                </a:solidFill>
              </a:rPr>
              <a:t>will be done in the next release)</a:t>
            </a:r>
            <a:endParaRPr lang="en-GB" sz="800" dirty="0"/>
          </a:p>
        </p:txBody>
      </p:sp>
      <p:sp>
        <p:nvSpPr>
          <p:cNvPr id="12" name="Rectangle 11"/>
          <p:cNvSpPr/>
          <p:nvPr/>
        </p:nvSpPr>
        <p:spPr>
          <a:xfrm>
            <a:off x="7604690" y="3186090"/>
            <a:ext cx="729613" cy="9981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446660" y="4184252"/>
            <a:ext cx="856418" cy="2341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8231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noGrp="1"/>
          </p:cNvSpPr>
          <p:nvPr>
            <p:ph type="title"/>
          </p:nvPr>
        </p:nvSpPr>
        <p:spPr>
          <a:xfrm>
            <a:off x="4374490" y="2584451"/>
            <a:ext cx="4264688" cy="520695"/>
          </a:xfrm>
        </p:spPr>
        <p:txBody>
          <a:bodyPr>
            <a:normAutofit fontScale="90000"/>
          </a:bodyPr>
          <a:lstStyle/>
          <a:p>
            <a:r>
              <a:rPr lang="en-GB" dirty="0" smtClean="0"/>
              <a:t>Other Standard Formats </a:t>
            </a:r>
            <a:br>
              <a:rPr lang="en-GB" dirty="0" smtClean="0"/>
            </a:br>
            <a:r>
              <a:rPr lang="en-GB" dirty="0" smtClean="0"/>
              <a:t>(these do not require any extra input from the user)</a:t>
            </a:r>
            <a:endParaRPr lang="en-GB" dirty="0"/>
          </a:p>
        </p:txBody>
      </p:sp>
    </p:spTree>
    <p:extLst>
      <p:ext uri="{BB962C8B-B14F-4D97-AF65-F5344CB8AC3E}">
        <p14:creationId xmlns:p14="http://schemas.microsoft.com/office/powerpoint/2010/main" val="11642921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291218" y="512226"/>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smtClean="0"/>
              <a:t>Hexadecimal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1172643"/>
            <a:ext cx="8482926" cy="1204727"/>
          </a:xfrm>
        </p:spPr>
        <p:txBody>
          <a:bodyPr>
            <a:normAutofit/>
          </a:bodyPr>
          <a:lstStyle/>
          <a:p>
            <a:r>
              <a:rPr lang="en-GB" dirty="0"/>
              <a:t>A hexadecimal </a:t>
            </a:r>
            <a:r>
              <a:rPr lang="en-GB" dirty="0" smtClean="0"/>
              <a:t>string for </a:t>
            </a:r>
            <a:r>
              <a:rPr lang="en-GB" dirty="0"/>
              <a:t>Integral types only (</a:t>
            </a:r>
            <a:r>
              <a:rPr lang="en-GB" dirty="0" smtClean="0"/>
              <a:t>integers)</a:t>
            </a:r>
          </a:p>
          <a:p>
            <a:r>
              <a:rPr lang="en-GB" sz="2100" dirty="0"/>
              <a:t>Where to check hexadecimal </a:t>
            </a:r>
            <a:r>
              <a:rPr lang="en-GB" sz="2100" dirty="0" smtClean="0"/>
              <a:t>conversions:</a:t>
            </a:r>
            <a:endParaRPr lang="en-GB" sz="2100" dirty="0">
              <a:hlinkClick r:id="rId3"/>
            </a:endParaRPr>
          </a:p>
          <a:p>
            <a:pPr lvl="1"/>
            <a:r>
              <a:rPr lang="en-GB" dirty="0" smtClean="0">
                <a:hlinkClick r:id="rId3"/>
              </a:rPr>
              <a:t>http</a:t>
            </a:r>
            <a:r>
              <a:rPr lang="en-GB" dirty="0">
                <a:hlinkClick r:id="rId3"/>
              </a:rPr>
              <a:t>://www.binaryhexconverter.com/decimal-to-hex-converter</a:t>
            </a:r>
            <a:endParaRPr lang="en-GB" dirty="0"/>
          </a:p>
          <a:p>
            <a:endParaRPr lang="en-GB" dirty="0">
              <a:solidFill>
                <a:srgbClr val="FF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stretch>
            <a:fillRect/>
          </a:stretch>
        </p:blipFill>
        <p:spPr>
          <a:xfrm>
            <a:off x="429699" y="2440191"/>
            <a:ext cx="5002709" cy="2457907"/>
          </a:xfrm>
          <a:prstGeom prst="rect">
            <a:avLst/>
          </a:prstGeom>
        </p:spPr>
      </p:pic>
    </p:spTree>
    <p:extLst>
      <p:ext uri="{BB962C8B-B14F-4D97-AF65-F5344CB8AC3E}">
        <p14:creationId xmlns:p14="http://schemas.microsoft.com/office/powerpoint/2010/main" val="26750012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l="52054" r="1916" b="28662"/>
          <a:stretch/>
        </p:blipFill>
        <p:spPr>
          <a:xfrm>
            <a:off x="7488730" y="2393947"/>
            <a:ext cx="992959" cy="2013695"/>
          </a:xfrm>
          <a:prstGeom prst="rect">
            <a:avLst/>
          </a:prstGeom>
        </p:spPr>
      </p:pic>
      <p:pic>
        <p:nvPicPr>
          <p:cNvPr id="36" name="Picture 35"/>
          <p:cNvPicPr>
            <a:picLocks noChangeAspect="1"/>
          </p:cNvPicPr>
          <p:nvPr/>
        </p:nvPicPr>
        <p:blipFill rotWithShape="1">
          <a:blip r:embed="rId4"/>
          <a:srcRect l="45607" r="18593" b="28934"/>
          <a:stretch/>
        </p:blipFill>
        <p:spPr>
          <a:xfrm>
            <a:off x="6617208" y="2387079"/>
            <a:ext cx="864849" cy="2031302"/>
          </a:xfrm>
          <a:prstGeom prst="rect">
            <a:avLst/>
          </a:prstGeom>
        </p:spPr>
      </p:pic>
      <p:pic>
        <p:nvPicPr>
          <p:cNvPr id="35" name="Picture 34"/>
          <p:cNvPicPr>
            <a:picLocks noChangeAspect="1"/>
          </p:cNvPicPr>
          <p:nvPr/>
        </p:nvPicPr>
        <p:blipFill rotWithShape="1">
          <a:blip r:embed="rId5"/>
          <a:srcRect r="13217" b="28595"/>
          <a:stretch/>
        </p:blipFill>
        <p:spPr>
          <a:xfrm>
            <a:off x="4531779" y="2387078"/>
            <a:ext cx="2072921" cy="2031303"/>
          </a:xfrm>
          <a:prstGeom prst="rect">
            <a:avLst/>
          </a:prstGeom>
        </p:spPr>
      </p:pic>
      <p:sp>
        <p:nvSpPr>
          <p:cNvPr id="8" name="Content Placeholder 4"/>
          <p:cNvSpPr txBox="1">
            <a:spLocks noGrp="1"/>
          </p:cNvSpPr>
          <p:nvPr>
            <p:ph idx="1"/>
          </p:nvPr>
        </p:nvSpPr>
        <p:spPr>
          <a:xfrm>
            <a:off x="4523346" y="1837836"/>
            <a:ext cx="4336428" cy="3877164"/>
          </a:xfrm>
        </p:spPr>
        <p:txBody>
          <a:bodyPr>
            <a:normAutofit fontScale="85000" lnSpcReduction="2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36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GB" sz="3800" dirty="0">
              <a:solidFill>
                <a:schemeClr val="tx1">
                  <a:lumMod val="65000"/>
                  <a:lumOff val="35000"/>
                </a:schemeClr>
              </a:solidFill>
              <a:latin typeface="Arial" panose="020B0604020202020204" pitchFamily="34" charset="0"/>
              <a:cs typeface="Arial" panose="020B0604020202020204" pitchFamily="34" charset="0"/>
            </a:endParaRPr>
          </a:p>
          <a:p>
            <a:endParaRPr lang="en-GB" sz="3600" dirty="0" smtClean="0">
              <a:solidFill>
                <a:schemeClr val="tx1">
                  <a:lumMod val="65000"/>
                  <a:lumOff val="35000"/>
                </a:schemeClr>
              </a:solidFill>
              <a:latin typeface="Arial" panose="020B0604020202020204" pitchFamily="34" charset="0"/>
              <a:cs typeface="Arial" panose="020B0604020202020204" pitchFamily="34" charset="0"/>
            </a:endParaRPr>
          </a:p>
          <a:p>
            <a:r>
              <a:rPr lang="en-GB" sz="1800"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sz="1600" dirty="0">
                <a:solidFill>
                  <a:schemeClr val="tx1">
                    <a:lumMod val="65000"/>
                    <a:lumOff val="35000"/>
                  </a:schemeClr>
                </a:solidFill>
              </a:rPr>
              <a:t>&amp; value in </a:t>
            </a:r>
            <a:r>
              <a:rPr lang="en-GB" sz="1600" dirty="0" smtClean="0">
                <a:solidFill>
                  <a:schemeClr val="tx1">
                    <a:lumMod val="65000"/>
                    <a:lumOff val="35000"/>
                  </a:schemeClr>
                </a:solidFill>
              </a:rPr>
              <a:t>field</a:t>
            </a:r>
            <a:r>
              <a:rPr lang="en-GB" sz="1800" dirty="0" smtClean="0">
                <a:solidFill>
                  <a:schemeClr val="tx1">
                    <a:lumMod val="65000"/>
                    <a:lumOff val="35000"/>
                  </a:schemeClr>
                </a:solidFill>
                <a:latin typeface="Arial" panose="020B0604020202020204" pitchFamily="34" charset="0"/>
                <a:cs typeface="Arial" panose="020B0604020202020204" pitchFamily="34" charset="0"/>
              </a:rPr>
              <a:t>: </a:t>
            </a:r>
          </a:p>
          <a:p>
            <a:pPr marL="0" indent="0">
              <a:buNone/>
            </a:pPr>
            <a:r>
              <a:rPr lang="en-GB" sz="1800" dirty="0">
                <a:solidFill>
                  <a:schemeClr val="tx1">
                    <a:lumMod val="65000"/>
                    <a:lumOff val="35000"/>
                  </a:schemeClr>
                </a:solidFill>
                <a:latin typeface="Arial" panose="020B0604020202020204" pitchFamily="34" charset="0"/>
                <a:cs typeface="Arial" panose="020B0604020202020204" pitchFamily="34" charset="0"/>
              </a:rPr>
              <a:t> </a:t>
            </a:r>
            <a:r>
              <a:rPr lang="en-GB" sz="1800" dirty="0" smtClean="0">
                <a:solidFill>
                  <a:schemeClr val="tx1">
                    <a:lumMod val="65000"/>
                    <a:lumOff val="35000"/>
                  </a:schemeClr>
                </a:solidFill>
                <a:latin typeface="Arial" panose="020B0604020202020204" pitchFamily="34" charset="0"/>
                <a:cs typeface="Arial" panose="020B0604020202020204" pitchFamily="34" charset="0"/>
              </a:rPr>
              <a:t>   Number 1 </a:t>
            </a:r>
            <a:r>
              <a:rPr lang="en-GB" sz="1800" dirty="0">
                <a:solidFill>
                  <a:schemeClr val="tx1">
                    <a:lumMod val="65000"/>
                    <a:lumOff val="35000"/>
                  </a:schemeClr>
                </a:solidFill>
                <a:latin typeface="Arial" panose="020B0604020202020204" pitchFamily="34" charset="0"/>
                <a:cs typeface="Arial" panose="020B0604020202020204" pitchFamily="34" charset="0"/>
              </a:rPr>
              <a:t>x</a:t>
            </a:r>
            <a:r>
              <a:rPr lang="en-GB" sz="1800"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80 </a:t>
            </a:r>
            <a:r>
              <a:rPr lang="en-GB" sz="1600" dirty="0">
                <a:solidFill>
                  <a:schemeClr val="tx1">
                    <a:lumMod val="65000"/>
                    <a:lumOff val="35000"/>
                  </a:schemeClr>
                </a:solidFill>
                <a:latin typeface="Arial" panose="020B0604020202020204" pitchFamily="34" charset="0"/>
                <a:cs typeface="Arial" panose="020B0604020202020204" pitchFamily="34" charset="0"/>
              </a:rPr>
              <a:t>x</a:t>
            </a:r>
            <a:r>
              <a:rPr lang="en-GB" sz="1600" dirty="0" smtClean="0">
                <a:solidFill>
                  <a:schemeClr val="tx1">
                    <a:lumMod val="65000"/>
                    <a:lumOff val="35000"/>
                  </a:schemeClr>
                </a:solidFill>
                <a:latin typeface="Arial" panose="020B0604020202020204" pitchFamily="34" charset="0"/>
                <a:cs typeface="Arial" panose="020B0604020202020204" pitchFamily="34" charset="0"/>
              </a:rPr>
              <a:t> 120 = 9600</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20 </a:t>
            </a:r>
            <a:r>
              <a:rPr lang="en-GB" sz="1600" dirty="0">
                <a:solidFill>
                  <a:schemeClr val="tx1">
                    <a:lumMod val="65000"/>
                    <a:lumOff val="35000"/>
                  </a:schemeClr>
                </a:solidFill>
                <a:latin typeface="Arial" panose="020B0604020202020204" pitchFamily="34" charset="0"/>
                <a:cs typeface="Arial" panose="020B0604020202020204" pitchFamily="34" charset="0"/>
              </a:rPr>
              <a:t>x</a:t>
            </a:r>
            <a:r>
              <a:rPr lang="en-GB" sz="1600" dirty="0" smtClean="0">
                <a:solidFill>
                  <a:schemeClr val="tx1">
                    <a:lumMod val="65000"/>
                    <a:lumOff val="35000"/>
                  </a:schemeClr>
                </a:solidFill>
                <a:latin typeface="Arial" panose="020B0604020202020204" pitchFamily="34" charset="0"/>
                <a:cs typeface="Arial" panose="020B0604020202020204" pitchFamily="34" charset="0"/>
              </a:rPr>
              <a:t> 3.75 = </a:t>
            </a:r>
            <a:r>
              <a:rPr lang="en-GB" sz="1600" dirty="0">
                <a:solidFill>
                  <a:schemeClr val="tx1">
                    <a:lumMod val="65000"/>
                    <a:lumOff val="35000"/>
                  </a:schemeClr>
                </a:solidFill>
                <a:latin typeface="Arial" panose="020B0604020202020204" pitchFamily="34" charset="0"/>
                <a:cs typeface="Arial" panose="020B0604020202020204" pitchFamily="34" charset="0"/>
              </a:rPr>
              <a:t>75 </a:t>
            </a:r>
            <a:endParaRPr lang="en-GB" sz="1600" dirty="0" smtClean="0">
              <a:solidFill>
                <a:schemeClr val="tx1">
                  <a:lumMod val="65000"/>
                  <a:lumOff val="35000"/>
                </a:schemeClr>
              </a:solidFill>
              <a:latin typeface="Arial" panose="020B0604020202020204" pitchFamily="34" charset="0"/>
              <a:cs typeface="Arial" panose="020B0604020202020204" pitchFamily="34" charset="0"/>
            </a:endParaRP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-20 </a:t>
            </a:r>
            <a:r>
              <a:rPr lang="en-GB" sz="1600" dirty="0">
                <a:solidFill>
                  <a:schemeClr val="tx1">
                    <a:lumMod val="65000"/>
                    <a:lumOff val="35000"/>
                  </a:schemeClr>
                </a:solidFill>
                <a:latin typeface="Arial" panose="020B0604020202020204" pitchFamily="34" charset="0"/>
                <a:cs typeface="Arial" panose="020B0604020202020204" pitchFamily="34" charset="0"/>
              </a:rPr>
              <a:t>x</a:t>
            </a:r>
            <a:r>
              <a:rPr lang="en-GB" sz="1600" dirty="0" smtClean="0">
                <a:solidFill>
                  <a:schemeClr val="tx1">
                    <a:lumMod val="65000"/>
                    <a:lumOff val="35000"/>
                  </a:schemeClr>
                </a:solidFill>
                <a:latin typeface="Arial" panose="020B0604020202020204" pitchFamily="34" charset="0"/>
                <a:cs typeface="Arial" panose="020B0604020202020204" pitchFamily="34" charset="0"/>
              </a:rPr>
              <a:t> 16.25 = -325 </a:t>
            </a:r>
          </a:p>
        </p:txBody>
      </p:sp>
      <p:sp>
        <p:nvSpPr>
          <p:cNvPr id="2" name="Title 3"/>
          <p:cNvSpPr txBox="1">
            <a:spLocks noGrp="1"/>
          </p:cNvSpPr>
          <p:nvPr>
            <p:ph type="title"/>
          </p:nvPr>
        </p:nvSpPr>
        <p:spPr>
          <a:xfrm>
            <a:off x="273778"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smtClean="0"/>
              <a:t>Hexadecimal format (</a:t>
            </a:r>
            <a:r>
              <a:rPr lang="en-GB" dirty="0" err="1" smtClean="0"/>
              <a:t>cont</a:t>
            </a:r>
            <a:r>
              <a:rPr lang="en-GB" dirty="0" smtClean="0"/>
              <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35322"/>
            <a:ext cx="8482926" cy="944247"/>
          </a:xfrm>
        </p:spPr>
        <p:txBody>
          <a:bodyPr>
            <a:normAutofit fontScale="92500" lnSpcReduction="10000"/>
          </a:bodyPr>
          <a:lstStyle/>
          <a:p>
            <a:r>
              <a:rPr lang="en-GB" dirty="0"/>
              <a:t>A hexadecimal </a:t>
            </a:r>
            <a:r>
              <a:rPr lang="en-GB" dirty="0" smtClean="0"/>
              <a:t>string for </a:t>
            </a:r>
            <a:r>
              <a:rPr lang="en-GB" dirty="0"/>
              <a:t>Integral types only (</a:t>
            </a:r>
            <a:r>
              <a:rPr lang="en-GB" dirty="0" smtClean="0"/>
              <a:t>integers)</a:t>
            </a:r>
          </a:p>
          <a:p>
            <a:r>
              <a:rPr lang="en-GB" sz="2100" dirty="0"/>
              <a:t>Where to check hexadecimal </a:t>
            </a:r>
            <a:r>
              <a:rPr lang="en-GB" sz="2100" dirty="0" smtClean="0"/>
              <a:t>conversions:</a:t>
            </a:r>
            <a:endParaRPr lang="en-GB" sz="2100" dirty="0">
              <a:hlinkClick r:id="rId6"/>
            </a:endParaRPr>
          </a:p>
          <a:p>
            <a:pPr lvl="1"/>
            <a:r>
              <a:rPr lang="en-GB" dirty="0" smtClean="0">
                <a:hlinkClick r:id="rId6"/>
              </a:rPr>
              <a:t>http</a:t>
            </a:r>
            <a:r>
              <a:rPr lang="en-GB" dirty="0">
                <a:hlinkClick r:id="rId6"/>
              </a:rPr>
              <a:t>://www.binaryhexconverter.com/decimal-to-hex-converter</a:t>
            </a:r>
            <a:endParaRPr lang="en-GB" dirty="0"/>
          </a:p>
          <a:p>
            <a:endParaRPr lang="en-GB" dirty="0">
              <a:solidFill>
                <a:srgbClr val="FF0000"/>
              </a:solidFill>
              <a:latin typeface="Arial" panose="020B0604020202020204" pitchFamily="34" charset="0"/>
              <a:cs typeface="Arial" panose="020B0604020202020204" pitchFamily="34" charset="0"/>
            </a:endParaRPr>
          </a:p>
        </p:txBody>
      </p:sp>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Standard numeric format string:</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Rectangle 21"/>
          <p:cNvSpPr/>
          <p:nvPr/>
        </p:nvSpPr>
        <p:spPr>
          <a:xfrm>
            <a:off x="4529462" y="2387079"/>
            <a:ext cx="1067651" cy="2031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97113" y="2387079"/>
            <a:ext cx="1004935" cy="2031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8" y="2387079"/>
            <a:ext cx="881381" cy="20313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498589" y="2387079"/>
            <a:ext cx="983099" cy="2020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97113" y="219264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14668" y="2192646"/>
            <a:ext cx="867389"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506290" y="2192646"/>
            <a:ext cx="9753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595642" y="4200025"/>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519882" y="4194328"/>
            <a:ext cx="1038598"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615268" y="4191423"/>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7"/>
          <a:stretch>
            <a:fillRect/>
          </a:stretch>
        </p:blipFill>
        <p:spPr>
          <a:xfrm>
            <a:off x="448572" y="2325567"/>
            <a:ext cx="3726604" cy="951643"/>
          </a:xfrm>
          <a:prstGeom prst="rect">
            <a:avLst/>
          </a:prstGeom>
        </p:spPr>
      </p:pic>
      <p:pic>
        <p:nvPicPr>
          <p:cNvPr id="5" name="Picture 4"/>
          <p:cNvPicPr>
            <a:picLocks noChangeAspect="1"/>
          </p:cNvPicPr>
          <p:nvPr/>
        </p:nvPicPr>
        <p:blipFill>
          <a:blip r:embed="rId8"/>
          <a:stretch>
            <a:fillRect/>
          </a:stretch>
        </p:blipFill>
        <p:spPr>
          <a:xfrm>
            <a:off x="447041" y="3914343"/>
            <a:ext cx="3111198" cy="1197287"/>
          </a:xfrm>
          <a:prstGeom prst="rect">
            <a:avLst/>
          </a:prstGeom>
        </p:spPr>
      </p:pic>
      <p:pic>
        <p:nvPicPr>
          <p:cNvPr id="10" name="Picture 9"/>
          <p:cNvPicPr>
            <a:picLocks noChangeAspect="1"/>
          </p:cNvPicPr>
          <p:nvPr/>
        </p:nvPicPr>
        <p:blipFill>
          <a:blip r:embed="rId9"/>
          <a:stretch>
            <a:fillRect/>
          </a:stretch>
        </p:blipFill>
        <p:spPr>
          <a:xfrm>
            <a:off x="6816764" y="4807176"/>
            <a:ext cx="2250966" cy="726118"/>
          </a:xfrm>
          <a:prstGeom prst="rect">
            <a:avLst/>
          </a:prstGeom>
        </p:spPr>
      </p:pic>
    </p:spTree>
    <p:extLst>
      <p:ext uri="{BB962C8B-B14F-4D97-AF65-F5344CB8AC3E}">
        <p14:creationId xmlns:p14="http://schemas.microsoft.com/office/powerpoint/2010/main" val="4025789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3" end="1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l="45646" r="15168" b="51131"/>
          <a:stretch/>
        </p:blipFill>
        <p:spPr>
          <a:xfrm>
            <a:off x="7612225" y="2425339"/>
            <a:ext cx="931156" cy="1373971"/>
          </a:xfrm>
          <a:prstGeom prst="rect">
            <a:avLst/>
          </a:prstGeom>
        </p:spPr>
      </p:pic>
      <p:pic>
        <p:nvPicPr>
          <p:cNvPr id="33" name="Picture 32"/>
          <p:cNvPicPr>
            <a:picLocks noChangeAspect="1"/>
          </p:cNvPicPr>
          <p:nvPr/>
        </p:nvPicPr>
        <p:blipFill rotWithShape="1">
          <a:blip r:embed="rId4"/>
          <a:srcRect l="50915" r="6703" b="51462"/>
          <a:stretch/>
        </p:blipFill>
        <p:spPr>
          <a:xfrm>
            <a:off x="6624788" y="2421981"/>
            <a:ext cx="962604" cy="1377329"/>
          </a:xfrm>
          <a:prstGeom prst="rect">
            <a:avLst/>
          </a:prstGeom>
        </p:spPr>
      </p:pic>
      <p:pic>
        <p:nvPicPr>
          <p:cNvPr id="32" name="Picture 31"/>
          <p:cNvPicPr>
            <a:picLocks noChangeAspect="1"/>
          </p:cNvPicPr>
          <p:nvPr/>
        </p:nvPicPr>
        <p:blipFill rotWithShape="1">
          <a:blip r:embed="rId5"/>
          <a:srcRect r="12250" b="50831"/>
          <a:stretch/>
        </p:blipFill>
        <p:spPr>
          <a:xfrm>
            <a:off x="4523346" y="2421980"/>
            <a:ext cx="2069056" cy="1380726"/>
          </a:xfrm>
          <a:prstGeom prst="rect">
            <a:avLst/>
          </a:prstGeom>
        </p:spPr>
      </p:pic>
      <p:sp>
        <p:nvSpPr>
          <p:cNvPr id="2" name="Title 3"/>
          <p:cNvSpPr txBox="1">
            <a:spLocks noGrp="1"/>
          </p:cNvSpPr>
          <p:nvPr>
            <p:ph type="title"/>
          </p:nvPr>
        </p:nvSpPr>
        <p:spPr/>
        <p:txBody>
          <a:bodyPr/>
          <a:lstStyle/>
          <a:p>
            <a:r>
              <a:rPr lang="en-GB" dirty="0" smtClean="0">
                <a:latin typeface="Arial" panose="020B0604020202020204" pitchFamily="34" charset="0"/>
                <a:cs typeface="Arial" panose="020B0604020202020204" pitchFamily="34" charset="0"/>
              </a:rPr>
              <a:t>What to expect for Decimal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87999" y="1079996"/>
            <a:ext cx="8482926" cy="944247"/>
          </a:xfrm>
        </p:spPr>
        <p:txBody>
          <a:bodyPr>
            <a:normAutofit/>
          </a:bodyPr>
          <a:lstStyle/>
          <a:p>
            <a:r>
              <a:rPr lang="en-GB" dirty="0">
                <a:latin typeface="Arial" panose="020B0604020202020204" pitchFamily="34" charset="0"/>
                <a:cs typeface="Arial" panose="020B0604020202020204" pitchFamily="34" charset="0"/>
              </a:rPr>
              <a:t>Integer digits with optional negative </a:t>
            </a:r>
            <a:r>
              <a:rPr lang="en-GB" dirty="0" smtClean="0">
                <a:latin typeface="Arial" panose="020B0604020202020204" pitchFamily="34" charset="0"/>
                <a:cs typeface="Arial" panose="020B0604020202020204" pitchFamily="34" charset="0"/>
              </a:rPr>
              <a:t>sign</a:t>
            </a:r>
          </a:p>
          <a:p>
            <a:r>
              <a:rPr lang="en-GB" dirty="0" smtClean="0">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The </a:t>
            </a:r>
            <a:r>
              <a:rPr lang="en-GB" dirty="0" smtClean="0">
                <a:latin typeface="Arial" panose="020B0604020202020204" pitchFamily="34" charset="0"/>
                <a:cs typeface="Arial" panose="020B0604020202020204" pitchFamily="34" charset="0"/>
              </a:rPr>
              <a:t>result </a:t>
            </a:r>
            <a:r>
              <a:rPr lang="en-GB" dirty="0">
                <a:latin typeface="Arial" panose="020B0604020202020204" pitchFamily="34" charset="0"/>
                <a:cs typeface="Arial" panose="020B0604020202020204" pitchFamily="34" charset="0"/>
              </a:rPr>
              <a:t>of the calculation </a:t>
            </a:r>
            <a:r>
              <a:rPr lang="en-GB" dirty="0" smtClean="0">
                <a:latin typeface="Arial" panose="020B0604020202020204" pitchFamily="34" charset="0"/>
                <a:cs typeface="Arial" panose="020B0604020202020204" pitchFamily="34" charset="0"/>
              </a:rPr>
              <a:t>narrowed down to the integer digit only</a:t>
            </a:r>
            <a:endParaRPr lang="en-GB" dirty="0">
              <a:solidFill>
                <a:srgbClr val="FF0000"/>
              </a:solidFill>
              <a:latin typeface="Arial" panose="020B0604020202020204" pitchFamily="34" charset="0"/>
              <a:cs typeface="Arial" panose="020B0604020202020204" pitchFamily="34" charset="0"/>
            </a:endParaRPr>
          </a:p>
        </p:txBody>
      </p:sp>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Standard numeric format string:</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Content Placeholder 4"/>
          <p:cNvSpPr txBox="1">
            <a:spLocks noGrp="1"/>
          </p:cNvSpPr>
          <p:nvPr>
            <p:ph idx="1"/>
          </p:nvPr>
        </p:nvSpPr>
        <p:spPr>
          <a:xfrm>
            <a:off x="4523346" y="1837836"/>
            <a:ext cx="4336428" cy="3690757"/>
          </a:xfrm>
        </p:spPr>
        <p:txBody>
          <a:bodyPr>
            <a:normAutofit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1 / Number 2</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80 / 56 = 1.6</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9 /12= 0.75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20 / (-4) = -5</a:t>
            </a:r>
          </a:p>
          <a:p>
            <a:pPr lvl="1"/>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435008" y="2357996"/>
            <a:ext cx="3727908" cy="985350"/>
          </a:xfrm>
          <a:prstGeom prst="rect">
            <a:avLst/>
          </a:prstGeom>
        </p:spPr>
      </p:pic>
      <p:pic>
        <p:nvPicPr>
          <p:cNvPr id="17" name="Picture 16"/>
          <p:cNvPicPr>
            <a:picLocks noChangeAspect="1"/>
          </p:cNvPicPr>
          <p:nvPr/>
        </p:nvPicPr>
        <p:blipFill>
          <a:blip r:embed="rId7"/>
          <a:stretch>
            <a:fillRect/>
          </a:stretch>
        </p:blipFill>
        <p:spPr>
          <a:xfrm>
            <a:off x="435007" y="3954640"/>
            <a:ext cx="2489677" cy="1528245"/>
          </a:xfrm>
          <a:prstGeom prst="rect">
            <a:avLst/>
          </a:prstGeom>
        </p:spPr>
      </p:pic>
      <p:sp>
        <p:nvSpPr>
          <p:cNvPr id="11" name="Rounded Rectangular Callout 10"/>
          <p:cNvSpPr/>
          <p:nvPr/>
        </p:nvSpPr>
        <p:spPr>
          <a:xfrm>
            <a:off x="2941632" y="4941756"/>
            <a:ext cx="1639365" cy="596900"/>
          </a:xfrm>
          <a:prstGeom prst="wedgeRoundRectCallout">
            <a:avLst>
              <a:gd name="adj1" fmla="val -137961"/>
              <a:gd name="adj2" fmla="val -57246"/>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latin typeface="Arial" panose="020B0604020202020204" pitchFamily="34" charset="0"/>
                <a:cs typeface="Arial" panose="020B0604020202020204" pitchFamily="34" charset="0"/>
              </a:rPr>
              <a:t> Integer</a:t>
            </a:r>
            <a:endParaRPr lang="en-GB" sz="1200" dirty="0">
              <a:solidFill>
                <a:schemeClr val="bg2">
                  <a:lumMod val="25000"/>
                </a:schemeClr>
              </a:solidFill>
              <a:latin typeface="Arial" panose="020B0604020202020204" pitchFamily="34" charset="0"/>
              <a:cs typeface="Arial" panose="020B0604020202020204" pitchFamily="34" charset="0"/>
            </a:endParaRPr>
          </a:p>
        </p:txBody>
      </p:sp>
      <p:sp>
        <p:nvSpPr>
          <p:cNvPr id="18" name="Rounded Rectangular Callout 17"/>
          <p:cNvSpPr/>
          <p:nvPr/>
        </p:nvSpPr>
        <p:spPr>
          <a:xfrm>
            <a:off x="2940385" y="4939464"/>
            <a:ext cx="1639365" cy="596900"/>
          </a:xfrm>
          <a:prstGeom prst="wedgeRoundRectCallout">
            <a:avLst>
              <a:gd name="adj1" fmla="val -132852"/>
              <a:gd name="adj2" fmla="val 31628"/>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latin typeface="Arial" panose="020B0604020202020204" pitchFamily="34" charset="0"/>
                <a:cs typeface="Arial" panose="020B0604020202020204" pitchFamily="34" charset="0"/>
              </a:rPr>
              <a:t> Integer digit</a:t>
            </a:r>
            <a:endParaRPr lang="en-GB" sz="1200" dirty="0">
              <a:solidFill>
                <a:schemeClr val="bg2">
                  <a:lumMod val="25000"/>
                </a:schemeClr>
              </a:solidFill>
              <a:latin typeface="Arial" panose="020B0604020202020204" pitchFamily="34" charset="0"/>
              <a:cs typeface="Arial" panose="020B0604020202020204" pitchFamily="34" charset="0"/>
            </a:endParaRPr>
          </a:p>
        </p:txBody>
      </p:sp>
      <p:sp>
        <p:nvSpPr>
          <p:cNvPr id="22" name="Rectangle 21"/>
          <p:cNvSpPr/>
          <p:nvPr/>
        </p:nvSpPr>
        <p:spPr>
          <a:xfrm>
            <a:off x="4529462" y="2421980"/>
            <a:ext cx="1019759" cy="1377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53059" y="2421980"/>
            <a:ext cx="1048989" cy="1377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7" y="2421980"/>
            <a:ext cx="994275" cy="1377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611045" y="2421980"/>
            <a:ext cx="939316" cy="1377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49221" y="2227546"/>
            <a:ext cx="104121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07352" y="2227546"/>
            <a:ext cx="994000"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619864" y="22275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19853" y="3577466"/>
            <a:ext cx="72510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673497" y="3579575"/>
            <a:ext cx="680238"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673789" y="3583656"/>
            <a:ext cx="658394"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4711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normAutofit/>
          </a:bodyPr>
          <a:lstStyle/>
          <a:p>
            <a:r>
              <a:rPr lang="en-GB" dirty="0" smtClean="0"/>
              <a:t>What we set out to do</a:t>
            </a:r>
            <a:endParaRPr lang="en-GB" dirty="0"/>
          </a:p>
        </p:txBody>
      </p:sp>
      <p:sp>
        <p:nvSpPr>
          <p:cNvPr id="7" name="Content Placeholder 6"/>
          <p:cNvSpPr>
            <a:spLocks noGrp="1"/>
          </p:cNvSpPr>
          <p:nvPr>
            <p:ph idx="1"/>
          </p:nvPr>
        </p:nvSpPr>
        <p:spPr>
          <a:xfrm>
            <a:off x="287999" y="1047152"/>
            <a:ext cx="8585996" cy="4187686"/>
          </a:xfrm>
        </p:spPr>
        <p:txBody>
          <a:bodyPr>
            <a:normAutofit lnSpcReduction="10000"/>
          </a:bodyPr>
          <a:lstStyle/>
          <a:p>
            <a:r>
              <a:rPr lang="en-GB" dirty="0" smtClean="0"/>
              <a:t>For the current </a:t>
            </a:r>
            <a:r>
              <a:rPr lang="en-GB" dirty="0"/>
              <a:t>"Calculated Data" field </a:t>
            </a:r>
            <a:r>
              <a:rPr lang="en-GB" dirty="0" smtClean="0"/>
              <a:t>to accept </a:t>
            </a:r>
            <a:r>
              <a:rPr lang="en-GB" dirty="0"/>
              <a:t>formatting </a:t>
            </a:r>
            <a:r>
              <a:rPr lang="en-GB" dirty="0" smtClean="0"/>
              <a:t>information using </a:t>
            </a:r>
            <a:r>
              <a:rPr lang="en-GB" dirty="0"/>
              <a:t>standard </a:t>
            </a:r>
            <a:r>
              <a:rPr lang="en-GB" dirty="0" smtClean="0"/>
              <a:t>formatting (Standard Numeric </a:t>
            </a:r>
            <a:r>
              <a:rPr lang="en-GB" dirty="0"/>
              <a:t>F</a:t>
            </a:r>
            <a:r>
              <a:rPr lang="en-GB" dirty="0" smtClean="0"/>
              <a:t>ormat </a:t>
            </a:r>
            <a:r>
              <a:rPr lang="en-GB" dirty="0"/>
              <a:t>S</a:t>
            </a:r>
            <a:r>
              <a:rPr lang="en-GB" dirty="0" smtClean="0"/>
              <a:t>trings): </a:t>
            </a:r>
          </a:p>
          <a:p>
            <a:pPr lvl="1"/>
            <a:r>
              <a:rPr lang="en-GB" dirty="0" smtClean="0">
                <a:hlinkClick r:id="rId2"/>
              </a:rPr>
              <a:t>https</a:t>
            </a:r>
            <a:r>
              <a:rPr lang="en-GB" dirty="0">
                <a:hlinkClick r:id="rId2"/>
              </a:rPr>
              <a:t>://msdn.microsoft.com/en-us/library/427bttx3.aspx</a:t>
            </a:r>
            <a:endParaRPr lang="en-GB" dirty="0"/>
          </a:p>
          <a:p>
            <a:endParaRPr lang="en-GB" dirty="0" smtClean="0"/>
          </a:p>
          <a:p>
            <a:r>
              <a:rPr lang="en-GB" dirty="0" smtClean="0"/>
              <a:t>The </a:t>
            </a:r>
            <a:r>
              <a:rPr lang="en-GB" dirty="0"/>
              <a:t>data will be </a:t>
            </a:r>
            <a:r>
              <a:rPr lang="en-GB" dirty="0">
                <a:solidFill>
                  <a:schemeClr val="accent6">
                    <a:lumMod val="75000"/>
                  </a:schemeClr>
                </a:solidFill>
              </a:rPr>
              <a:t>displayed</a:t>
            </a:r>
            <a:r>
              <a:rPr lang="en-GB" dirty="0"/>
              <a:t> in all forms according to the entered formatting information</a:t>
            </a:r>
          </a:p>
          <a:p>
            <a:pPr lvl="1"/>
            <a:r>
              <a:rPr lang="en-GB" dirty="0" smtClean="0"/>
              <a:t>Especially %</a:t>
            </a:r>
          </a:p>
          <a:p>
            <a:pPr marL="457200" lvl="1" indent="0">
              <a:buNone/>
            </a:pPr>
            <a:endParaRPr lang="en-GB" dirty="0" smtClean="0"/>
          </a:p>
          <a:p>
            <a:r>
              <a:rPr lang="en-GB" dirty="0" smtClean="0"/>
              <a:t>If </a:t>
            </a:r>
            <a:r>
              <a:rPr lang="en-GB" dirty="0"/>
              <a:t>no formatting information is present, the default </a:t>
            </a:r>
            <a:r>
              <a:rPr lang="en-GB" dirty="0" smtClean="0"/>
              <a:t>(present) </a:t>
            </a:r>
            <a:r>
              <a:rPr lang="en-GB" dirty="0"/>
              <a:t>format is </a:t>
            </a:r>
            <a:r>
              <a:rPr lang="en-GB" dirty="0" smtClean="0"/>
              <a:t>used</a:t>
            </a:r>
          </a:p>
          <a:p>
            <a:endParaRPr lang="en-GB" dirty="0"/>
          </a:p>
          <a:p>
            <a:pPr marL="0" indent="0">
              <a:buNone/>
            </a:pPr>
            <a:r>
              <a:rPr lang="en-GB" dirty="0" smtClean="0"/>
              <a:t>Note: Formatting applies to the </a:t>
            </a:r>
            <a:r>
              <a:rPr lang="en-GB" dirty="0" smtClean="0">
                <a:solidFill>
                  <a:schemeClr val="accent6">
                    <a:lumMod val="75000"/>
                  </a:schemeClr>
                </a:solidFill>
              </a:rPr>
              <a:t>display to users</a:t>
            </a:r>
            <a:r>
              <a:rPr lang="en-GB" dirty="0" smtClean="0"/>
              <a:t>, not the underlying data in the field. So for reporting purposes, the value in the cell will be unchanged. Thus reporting is unaffected by this new functionality</a:t>
            </a:r>
            <a:r>
              <a:rPr lang="en-GB" dirty="0" smtClean="0">
                <a:sym typeface="Wingdings" panose="05000000000000000000" pitchFamily="2" charset="2"/>
              </a:rPr>
              <a:t></a:t>
            </a:r>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46371" r="17346" b="45458"/>
          <a:stretch/>
        </p:blipFill>
        <p:spPr>
          <a:xfrm>
            <a:off x="6614761" y="2397287"/>
            <a:ext cx="874016" cy="1554524"/>
          </a:xfrm>
          <a:prstGeom prst="rect">
            <a:avLst/>
          </a:prstGeom>
        </p:spPr>
      </p:pic>
      <p:pic>
        <p:nvPicPr>
          <p:cNvPr id="9" name="Picture 8"/>
          <p:cNvPicPr>
            <a:picLocks noChangeAspect="1"/>
          </p:cNvPicPr>
          <p:nvPr/>
        </p:nvPicPr>
        <p:blipFill rotWithShape="1">
          <a:blip r:embed="rId4"/>
          <a:srcRect r="13723" b="45265"/>
          <a:stretch/>
        </p:blipFill>
        <p:spPr>
          <a:xfrm>
            <a:off x="4532681" y="2397286"/>
            <a:ext cx="2057754" cy="1554745"/>
          </a:xfrm>
          <a:prstGeom prst="rect">
            <a:avLst/>
          </a:prstGeom>
        </p:spPr>
      </p:pic>
      <p:sp>
        <p:nvSpPr>
          <p:cNvPr id="8" name="Content Placeholder 4"/>
          <p:cNvSpPr txBox="1">
            <a:spLocks noGrp="1"/>
          </p:cNvSpPr>
          <p:nvPr>
            <p:ph idx="1"/>
          </p:nvPr>
        </p:nvSpPr>
        <p:spPr>
          <a:xfrm>
            <a:off x="4523346" y="1837836"/>
            <a:ext cx="4336428" cy="3690757"/>
          </a:xfrm>
        </p:spPr>
        <p:txBody>
          <a:bodyPr>
            <a:normAutofit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2800" dirty="0" smtClean="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1 </a:t>
            </a:r>
            <a:r>
              <a:rPr lang="en-GB" dirty="0">
                <a:solidFill>
                  <a:schemeClr val="tx1">
                    <a:lumMod val="65000"/>
                    <a:lumOff val="35000"/>
                  </a:schemeClr>
                </a:solidFill>
                <a:latin typeface="Arial" panose="020B0604020202020204" pitchFamily="34" charset="0"/>
                <a:cs typeface="Arial" panose="020B0604020202020204" pitchFamily="34" charset="0"/>
              </a:rPr>
              <a:t>+</a:t>
            </a:r>
            <a:r>
              <a:rPr lang="en-GB"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80 + 120 = 200</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20 + 3.75 = 23.75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-20 </a:t>
            </a:r>
            <a:r>
              <a:rPr lang="en-GB" dirty="0">
                <a:solidFill>
                  <a:schemeClr val="tx1">
                    <a:lumMod val="65000"/>
                    <a:lumOff val="35000"/>
                  </a:schemeClr>
                </a:solidFill>
                <a:latin typeface="Arial" panose="020B0604020202020204" pitchFamily="34" charset="0"/>
                <a:cs typeface="Arial" panose="020B0604020202020204" pitchFamily="34" charset="0"/>
              </a:rPr>
              <a:t>+</a:t>
            </a:r>
            <a:r>
              <a:rPr lang="en-GB" dirty="0" smtClean="0">
                <a:solidFill>
                  <a:schemeClr val="tx1">
                    <a:lumMod val="65000"/>
                    <a:lumOff val="35000"/>
                  </a:schemeClr>
                </a:solidFill>
                <a:latin typeface="Arial" panose="020B0604020202020204" pitchFamily="34" charset="0"/>
                <a:cs typeface="Arial" panose="020B0604020202020204" pitchFamily="34" charset="0"/>
              </a:rPr>
              <a:t> 16.25 = -3.75</a:t>
            </a:r>
          </a:p>
          <a:p>
            <a:pPr lvl="1"/>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5"/>
          <a:srcRect l="52475" r="5730" b="45738"/>
          <a:stretch/>
        </p:blipFill>
        <p:spPr>
          <a:xfrm>
            <a:off x="7622188" y="2387080"/>
            <a:ext cx="912192" cy="1549727"/>
          </a:xfrm>
          <a:prstGeom prst="rect">
            <a:avLst/>
          </a:prstGeom>
        </p:spPr>
      </p:pic>
      <p:sp>
        <p:nvSpPr>
          <p:cNvPr id="2" name="Title 3"/>
          <p:cNvSpPr txBox="1">
            <a:spLocks noGrp="1"/>
          </p:cNvSpPr>
          <p:nvPr>
            <p:ph type="title"/>
          </p:nvPr>
        </p:nvSpPr>
        <p:spPr/>
        <p:txBody>
          <a:bodyPr/>
          <a:lstStyle/>
          <a:p>
            <a:r>
              <a:rPr lang="en-GB" dirty="0" smtClean="0">
                <a:latin typeface="Arial" panose="020B0604020202020204" pitchFamily="34" charset="0"/>
                <a:cs typeface="Arial" panose="020B0604020202020204" pitchFamily="34" charset="0"/>
              </a:rPr>
              <a:t>What to expect for </a:t>
            </a:r>
            <a:r>
              <a:rPr lang="en-GB" dirty="0" smtClean="0"/>
              <a:t>Exponential </a:t>
            </a:r>
            <a:r>
              <a:rPr lang="en-GB" dirty="0"/>
              <a:t>(scientific)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87999" y="1079996"/>
            <a:ext cx="8482926" cy="944247"/>
          </a:xfrm>
        </p:spPr>
        <p:txBody>
          <a:bodyPr>
            <a:normAutofit/>
          </a:bodyPr>
          <a:lstStyle/>
          <a:p>
            <a:r>
              <a:rPr lang="en-GB" dirty="0"/>
              <a:t>Exponential notation</a:t>
            </a:r>
            <a:endParaRPr lang="en-GB" dirty="0">
              <a:solidFill>
                <a:srgbClr val="FF0000"/>
              </a:solidFill>
            </a:endParaRPr>
          </a:p>
          <a:p>
            <a:r>
              <a:rPr lang="en-GB" dirty="0" smtClean="0">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The </a:t>
            </a:r>
            <a:r>
              <a:rPr lang="en-GB" dirty="0" smtClean="0">
                <a:latin typeface="Arial" panose="020B0604020202020204" pitchFamily="34" charset="0"/>
                <a:cs typeface="Arial" panose="020B0604020202020204" pitchFamily="34" charset="0"/>
              </a:rPr>
              <a:t>result </a:t>
            </a:r>
            <a:r>
              <a:rPr lang="en-GB" dirty="0">
                <a:latin typeface="Arial" panose="020B0604020202020204" pitchFamily="34" charset="0"/>
                <a:cs typeface="Arial" panose="020B0604020202020204" pitchFamily="34" charset="0"/>
              </a:rPr>
              <a:t>of the calculation </a:t>
            </a:r>
            <a:r>
              <a:rPr lang="en-GB" dirty="0" smtClean="0">
                <a:latin typeface="Arial" panose="020B0604020202020204" pitchFamily="34" charset="0"/>
                <a:cs typeface="Arial" panose="020B0604020202020204" pitchFamily="34" charset="0"/>
              </a:rPr>
              <a:t>narrowed down to the integer digit only</a:t>
            </a:r>
            <a:endParaRPr lang="en-GB" dirty="0">
              <a:solidFill>
                <a:srgbClr val="FF0000"/>
              </a:solidFill>
              <a:latin typeface="Arial" panose="020B0604020202020204" pitchFamily="34" charset="0"/>
              <a:cs typeface="Arial" panose="020B0604020202020204" pitchFamily="34" charset="0"/>
            </a:endParaRPr>
          </a:p>
        </p:txBody>
      </p:sp>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Standard numeric format string:</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Rectangle 21"/>
          <p:cNvSpPr/>
          <p:nvPr/>
        </p:nvSpPr>
        <p:spPr>
          <a:xfrm>
            <a:off x="4529462" y="2387080"/>
            <a:ext cx="1067651" cy="1564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97113" y="2387079"/>
            <a:ext cx="1004935" cy="1564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7" y="2387080"/>
            <a:ext cx="994275" cy="1556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611045" y="2387079"/>
            <a:ext cx="939316" cy="1556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97113" y="219264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07352" y="2192646"/>
            <a:ext cx="994000"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619864" y="21926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75693" y="3733135"/>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673497" y="3726155"/>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673788" y="3723258"/>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6"/>
          <a:stretch>
            <a:fillRect/>
          </a:stretch>
        </p:blipFill>
        <p:spPr>
          <a:xfrm>
            <a:off x="452474" y="2343029"/>
            <a:ext cx="3727909" cy="947908"/>
          </a:xfrm>
          <a:prstGeom prst="rect">
            <a:avLst/>
          </a:prstGeom>
        </p:spPr>
      </p:pic>
      <p:pic>
        <p:nvPicPr>
          <p:cNvPr id="12" name="Picture 11"/>
          <p:cNvPicPr>
            <a:picLocks noChangeAspect="1"/>
          </p:cNvPicPr>
          <p:nvPr/>
        </p:nvPicPr>
        <p:blipFill>
          <a:blip r:embed="rId7"/>
          <a:stretch>
            <a:fillRect/>
          </a:stretch>
        </p:blipFill>
        <p:spPr>
          <a:xfrm>
            <a:off x="435821" y="4005813"/>
            <a:ext cx="3744562" cy="770939"/>
          </a:xfrm>
          <a:prstGeom prst="rect">
            <a:avLst/>
          </a:prstGeom>
        </p:spPr>
      </p:pic>
    </p:spTree>
    <p:extLst>
      <p:ext uri="{BB962C8B-B14F-4D97-AF65-F5344CB8AC3E}">
        <p14:creationId xmlns:p14="http://schemas.microsoft.com/office/powerpoint/2010/main" val="263220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2"/>
          <p:cNvSpPr txBox="1">
            <a:spLocks noGrp="1"/>
          </p:cNvSpPr>
          <p:nvPr>
            <p:ph type="title"/>
          </p:nvPr>
        </p:nvSpPr>
        <p:spPr>
          <a:xfrm>
            <a:off x="2589637" y="2584451"/>
            <a:ext cx="6049541" cy="520695"/>
          </a:xfrm>
        </p:spPr>
        <p:txBody>
          <a:bodyPr>
            <a:normAutofit/>
          </a:bodyPr>
          <a:lstStyle/>
          <a:p>
            <a:r>
              <a:rPr lang="en-GB" dirty="0" smtClean="0"/>
              <a:t>This section covers Custom formats</a:t>
            </a:r>
            <a:endParaRPr lang="en-GB"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7403" y="1653014"/>
            <a:ext cx="3322552" cy="1055566"/>
          </a:xfrm>
          <a:prstGeom prst="rect">
            <a:avLst/>
          </a:prstGeom>
        </p:spPr>
      </p:pic>
      <p:pic>
        <p:nvPicPr>
          <p:cNvPr id="10" name="Picture 9"/>
          <p:cNvPicPr>
            <a:picLocks noChangeAspect="1"/>
          </p:cNvPicPr>
          <p:nvPr/>
        </p:nvPicPr>
        <p:blipFill>
          <a:blip r:embed="rId3"/>
          <a:stretch>
            <a:fillRect/>
          </a:stretch>
        </p:blipFill>
        <p:spPr>
          <a:xfrm>
            <a:off x="637403" y="3334405"/>
            <a:ext cx="3241051" cy="972315"/>
          </a:xfrm>
          <a:prstGeom prst="rect">
            <a:avLst/>
          </a:prstGeom>
        </p:spPr>
      </p:pic>
      <p:sp>
        <p:nvSpPr>
          <p:cNvPr id="2" name="Title 3"/>
          <p:cNvSpPr txBox="1">
            <a:spLocks noGrp="1"/>
          </p:cNvSpPr>
          <p:nvPr>
            <p:ph type="title"/>
          </p:nvPr>
        </p:nvSpPr>
        <p:spPr/>
        <p:txBody>
          <a:bodyPr/>
          <a:lstStyle/>
          <a:p>
            <a:r>
              <a:rPr lang="en-GB" dirty="0" smtClean="0"/>
              <a:t>In Formatting tab for field type = Calculated Data</a:t>
            </a:r>
            <a:endParaRPr lang="en-GB" dirty="0"/>
          </a:p>
        </p:txBody>
      </p:sp>
      <p:sp>
        <p:nvSpPr>
          <p:cNvPr id="3" name="Content Placeholder 4"/>
          <p:cNvSpPr txBox="1">
            <a:spLocks noGrp="1"/>
          </p:cNvSpPr>
          <p:nvPr>
            <p:ph idx="1"/>
          </p:nvPr>
        </p:nvSpPr>
        <p:spPr>
          <a:xfrm>
            <a:off x="287999" y="1079997"/>
            <a:ext cx="8482926" cy="4508816"/>
          </a:xfrm>
        </p:spPr>
        <p:txBody>
          <a:bodyPr>
            <a:normAutofit lnSpcReduction="10000"/>
          </a:bodyPr>
          <a:lstStyle/>
          <a:p>
            <a:r>
              <a:rPr lang="en-GB" sz="1800" dirty="0"/>
              <a:t>Y</a:t>
            </a:r>
            <a:r>
              <a:rPr lang="en-GB" sz="1800" dirty="0" smtClean="0"/>
              <a:t>ou choose to apply a ‘Custom’ format to your calculated data value, a new field will load where you can add the string you want to use:</a:t>
            </a:r>
          </a:p>
          <a:p>
            <a:endParaRPr lang="en-GB" sz="1800" dirty="0"/>
          </a:p>
          <a:p>
            <a:endParaRPr lang="en-GB" sz="1800" dirty="0" smtClean="0"/>
          </a:p>
          <a:p>
            <a:endParaRPr lang="en-GB" sz="1800" dirty="0"/>
          </a:p>
          <a:p>
            <a:pPr marL="0" indent="0">
              <a:buNone/>
            </a:pPr>
            <a:endParaRPr lang="en-GB" sz="1800" dirty="0" smtClean="0"/>
          </a:p>
          <a:p>
            <a:r>
              <a:rPr lang="en-GB" sz="1800" dirty="0" smtClean="0"/>
              <a:t>The string detail will be listed in C++ in </a:t>
            </a:r>
            <a:r>
              <a:rPr lang="en-GB" sz="1800" dirty="0">
                <a:hlinkClick r:id="rId4"/>
              </a:rPr>
              <a:t>https://</a:t>
            </a:r>
            <a:r>
              <a:rPr lang="en-GB" sz="1800" dirty="0" smtClean="0">
                <a:hlinkClick r:id="rId4"/>
              </a:rPr>
              <a:t>docs.microsoft.com/en-us/dotnet/standard/base-types/custom-numeric-format-strings#SpecifierTh</a:t>
            </a:r>
            <a:endParaRPr lang="en-GB" sz="1800" dirty="0"/>
          </a:p>
          <a:p>
            <a:endParaRPr lang="en-GB" sz="1800" dirty="0" smtClean="0"/>
          </a:p>
          <a:p>
            <a:endParaRPr lang="en-GB" sz="1800" dirty="0" smtClean="0"/>
          </a:p>
          <a:p>
            <a:endParaRPr lang="en-GB" sz="1800" dirty="0"/>
          </a:p>
          <a:p>
            <a:endParaRPr lang="en-GB" sz="1800" dirty="0" smtClean="0"/>
          </a:p>
          <a:p>
            <a:endParaRPr lang="en-GB" sz="1800" dirty="0"/>
          </a:p>
          <a:p>
            <a:endParaRPr lang="en-GB" sz="1800" dirty="0"/>
          </a:p>
          <a:p>
            <a:r>
              <a:rPr lang="en-GB" sz="1800" dirty="0" smtClean="0"/>
              <a:t>In the next few slides we’ll be going through all options….</a:t>
            </a:r>
          </a:p>
        </p:txBody>
      </p:sp>
      <p:sp>
        <p:nvSpPr>
          <p:cNvPr id="6" name="Rectangle 5"/>
          <p:cNvSpPr/>
          <p:nvPr/>
        </p:nvSpPr>
        <p:spPr>
          <a:xfrm>
            <a:off x="927538" y="2489261"/>
            <a:ext cx="2936339" cy="2193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ular Callout 7"/>
          <p:cNvSpPr/>
          <p:nvPr/>
        </p:nvSpPr>
        <p:spPr>
          <a:xfrm>
            <a:off x="797948" y="4360226"/>
            <a:ext cx="4715512" cy="605650"/>
          </a:xfrm>
          <a:prstGeom prst="wedgeRoundRectCallout">
            <a:avLst>
              <a:gd name="adj1" fmla="val -35272"/>
              <a:gd name="adj2" fmla="val -68782"/>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latin typeface="Arial" panose="020B0604020202020204" pitchFamily="34" charset="0"/>
                <a:cs typeface="Arial" panose="020B0604020202020204" pitchFamily="34" charset="0"/>
              </a:rPr>
              <a:t>If this is the display format you want, then all you need to do is paste the </a:t>
            </a:r>
            <a:r>
              <a:rPr lang="en-GB" sz="1200" dirty="0" err="1" smtClean="0">
                <a:solidFill>
                  <a:schemeClr val="bg2">
                    <a:lumMod val="25000"/>
                  </a:schemeClr>
                </a:solidFill>
                <a:latin typeface="Arial" panose="020B0604020202020204" pitchFamily="34" charset="0"/>
                <a:cs typeface="Arial" panose="020B0604020202020204" pitchFamily="34" charset="0"/>
              </a:rPr>
              <a:t>value.ToString</a:t>
            </a:r>
            <a:r>
              <a:rPr lang="en-GB" sz="1200" dirty="0" smtClean="0">
                <a:solidFill>
                  <a:schemeClr val="bg2">
                    <a:lumMod val="25000"/>
                  </a:schemeClr>
                </a:solidFill>
                <a:latin typeface="Arial" panose="020B0604020202020204" pitchFamily="34" charset="0"/>
                <a:cs typeface="Arial" panose="020B0604020202020204" pitchFamily="34" charset="0"/>
              </a:rPr>
              <a:t> in the double quote marks into the ‘Custom Format’ field</a:t>
            </a:r>
            <a:endParaRPr lang="en-GB" sz="1200" dirty="0">
              <a:solidFill>
                <a:schemeClr val="bg2">
                  <a:lumMod val="2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5246960" y="3334405"/>
            <a:ext cx="3296777" cy="1025821"/>
          </a:xfrm>
          <a:prstGeom prst="rect">
            <a:avLst/>
          </a:prstGeom>
        </p:spPr>
      </p:pic>
      <p:sp>
        <p:nvSpPr>
          <p:cNvPr id="12" name="Oval 11"/>
          <p:cNvSpPr/>
          <p:nvPr/>
        </p:nvSpPr>
        <p:spPr>
          <a:xfrm>
            <a:off x="2113705" y="3806602"/>
            <a:ext cx="369948" cy="2734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2" idx="6"/>
          </p:cNvCxnSpPr>
          <p:nvPr/>
        </p:nvCxnSpPr>
        <p:spPr>
          <a:xfrm>
            <a:off x="2483653" y="3943335"/>
            <a:ext cx="4657043" cy="2729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199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l="54271" b="42547"/>
          <a:stretch/>
        </p:blipFill>
        <p:spPr>
          <a:xfrm>
            <a:off x="7576156" y="2380062"/>
            <a:ext cx="967014" cy="940841"/>
          </a:xfrm>
          <a:prstGeom prst="rect">
            <a:avLst/>
          </a:prstGeom>
        </p:spPr>
      </p:pic>
      <p:sp>
        <p:nvSpPr>
          <p:cNvPr id="8" name="Content Placeholder 4"/>
          <p:cNvSpPr txBox="1">
            <a:spLocks noGrp="1"/>
          </p:cNvSpPr>
          <p:nvPr>
            <p:ph idx="1"/>
          </p:nvPr>
        </p:nvSpPr>
        <p:spPr>
          <a:xfrm>
            <a:off x="4523346" y="1837836"/>
            <a:ext cx="4336428" cy="3877164"/>
          </a:xfrm>
        </p:spPr>
        <p:txBody>
          <a:bodyPr>
            <a:normAutofit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24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sz="1050" dirty="0" smtClean="0">
                <a:solidFill>
                  <a:schemeClr val="tx1">
                    <a:lumMod val="65000"/>
                    <a:lumOff val="35000"/>
                  </a:schemeClr>
                </a:solidFill>
                <a:latin typeface="Arial" panose="020B0604020202020204" pitchFamily="34" charset="0"/>
                <a:cs typeface="Arial" panose="020B0604020202020204" pitchFamily="34" charset="0"/>
              </a:rPr>
              <a:t>This is the cell value (reportable value)</a:t>
            </a:r>
            <a:endParaRPr lang="en-GB" sz="1050" dirty="0">
              <a:solidFill>
                <a:schemeClr val="tx1">
                  <a:lumMod val="65000"/>
                  <a:lumOff val="35000"/>
                </a:schemeClr>
              </a:solidFill>
              <a:latin typeface="Arial" panose="020B0604020202020204" pitchFamily="34" charset="0"/>
              <a:cs typeface="Arial" panose="020B0604020202020204" pitchFamily="34" charset="0"/>
            </a:endParaRPr>
          </a:p>
          <a:p>
            <a:endParaRPr lang="en-GB" sz="2800" dirty="0" smtClean="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1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dirty="0">
                <a:solidFill>
                  <a:schemeClr val="tx1">
                    <a:lumMod val="65000"/>
                    <a:lumOff val="35000"/>
                  </a:schemeClr>
                </a:solidFill>
                <a:latin typeface="Arial" panose="020B0604020202020204" pitchFamily="34" charset="0"/>
                <a:cs typeface="Arial" panose="020B0604020202020204" pitchFamily="34" charset="0"/>
              </a:rPr>
              <a:t>2</a:t>
            </a:r>
            <a:r>
              <a:rPr lang="en-GB" dirty="0" smtClean="0">
                <a:solidFill>
                  <a:schemeClr val="tx1">
                    <a:lumMod val="65000"/>
                    <a:lumOff val="35000"/>
                  </a:schemeClr>
                </a:solidFill>
                <a:latin typeface="Arial" panose="020B0604020202020204" pitchFamily="34" charset="0"/>
                <a:cs typeface="Arial" panose="020B0604020202020204" pitchFamily="34" charset="0"/>
              </a:rPr>
              <a:t>0 x 3.75 = 75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-20 x 16.25 = -325</a:t>
            </a:r>
          </a:p>
          <a:p>
            <a:pPr lvl="1"/>
            <a:r>
              <a:rPr lang="en-GB" dirty="0">
                <a:solidFill>
                  <a:schemeClr val="tx1">
                    <a:lumMod val="65000"/>
                    <a:lumOff val="35000"/>
                  </a:schemeClr>
                </a:solidFill>
                <a:latin typeface="Arial" panose="020B0604020202020204" pitchFamily="34" charset="0"/>
                <a:cs typeface="Arial" panose="020B0604020202020204" pitchFamily="34" charset="0"/>
              </a:rPr>
              <a:t>8</a:t>
            </a:r>
            <a:r>
              <a:rPr lang="en-GB" dirty="0" smtClean="0">
                <a:solidFill>
                  <a:schemeClr val="tx1">
                    <a:lumMod val="65000"/>
                    <a:lumOff val="35000"/>
                  </a:schemeClr>
                </a:solidFill>
                <a:latin typeface="Arial" panose="020B0604020202020204" pitchFamily="34" charset="0"/>
                <a:cs typeface="Arial" panose="020B0604020202020204" pitchFamily="34" charset="0"/>
              </a:rPr>
              <a:t>0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120 = 9600</a:t>
            </a:r>
          </a:p>
          <a:p>
            <a:pPr lvl="1"/>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a:srcRect b="42160"/>
          <a:stretch/>
        </p:blipFill>
        <p:spPr>
          <a:xfrm>
            <a:off x="4517059" y="2387355"/>
            <a:ext cx="2078670" cy="941382"/>
          </a:xfrm>
          <a:prstGeom prst="rect">
            <a:avLst/>
          </a:prstGeom>
        </p:spPr>
      </p:pic>
      <p:sp>
        <p:nvSpPr>
          <p:cNvPr id="2" name="Title 3"/>
          <p:cNvSpPr txBox="1">
            <a:spLocks noGrp="1"/>
          </p:cNvSpPr>
          <p:nvPr>
            <p:ph type="title"/>
          </p:nvPr>
        </p:nvSpPr>
        <p:spPr>
          <a:xfrm>
            <a:off x="287999"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a:t>Zero placeholder</a:t>
            </a:r>
            <a:r>
              <a:rPr lang="en-GB" b="0" dirty="0"/>
              <a:t> </a:t>
            </a:r>
            <a:r>
              <a:rPr lang="en-GB" dirty="0" smtClean="0"/>
              <a:t>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55032"/>
            <a:ext cx="8482926" cy="944247"/>
          </a:xfrm>
        </p:spPr>
        <p:txBody>
          <a:bodyPr>
            <a:normAutofit fontScale="92500" lnSpcReduction="10000"/>
          </a:bodyPr>
          <a:lstStyle/>
          <a:p>
            <a:r>
              <a:rPr lang="en-GB" sz="2200" dirty="0">
                <a:solidFill>
                  <a:schemeClr val="tx1">
                    <a:lumMod val="65000"/>
                    <a:lumOff val="35000"/>
                  </a:schemeClr>
                </a:solidFill>
                <a:latin typeface="Arial" panose="020B0604020202020204" pitchFamily="34" charset="0"/>
                <a:cs typeface="Arial" panose="020B0604020202020204" pitchFamily="34" charset="0"/>
              </a:rPr>
              <a:t>Replaces the zero with the corresponding digit if one is present; otherwise, zero appears in the result string.</a:t>
            </a:r>
          </a:p>
          <a:p>
            <a:pPr lvl="1"/>
            <a:r>
              <a:rPr lang="en-GB" dirty="0">
                <a:solidFill>
                  <a:schemeClr val="tx1">
                    <a:lumMod val="65000"/>
                    <a:lumOff val="35000"/>
                  </a:schemeClr>
                </a:solidFill>
                <a:latin typeface="Arial" panose="020B0604020202020204" pitchFamily="34" charset="0"/>
                <a:cs typeface="Arial" panose="020B0604020202020204" pitchFamily="34" charset="0"/>
              </a:rPr>
              <a:t>To five digits</a:t>
            </a:r>
          </a:p>
          <a:p>
            <a:endParaRPr lang="en-GB" dirty="0">
              <a:solidFill>
                <a:srgbClr val="FF0000"/>
              </a:solidFill>
              <a:latin typeface="Arial" panose="020B0604020202020204" pitchFamily="34" charset="0"/>
              <a:cs typeface="Arial" panose="020B0604020202020204" pitchFamily="34" charset="0"/>
            </a:endParaRPr>
          </a:p>
        </p:txBody>
      </p:sp>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You will need to </a:t>
            </a:r>
            <a:r>
              <a:rPr lang="en-GB" dirty="0" smtClean="0">
                <a:solidFill>
                  <a:srgbClr val="FF0000"/>
                </a:solidFill>
                <a:latin typeface="Arial" panose="020B0604020202020204" pitchFamily="34" charset="0"/>
                <a:cs typeface="Arial" panose="020B0604020202020204" pitchFamily="34" charset="0"/>
              </a:rPr>
              <a:t>add the </a:t>
            </a:r>
            <a:r>
              <a:rPr lang="en-GB" dirty="0" err="1" smtClean="0">
                <a:solidFill>
                  <a:srgbClr val="FF0000"/>
                </a:solidFill>
                <a:latin typeface="Arial" panose="020B0604020202020204" pitchFamily="34" charset="0"/>
                <a:cs typeface="Arial" panose="020B0604020202020204" pitchFamily="34" charset="0"/>
              </a:rPr>
              <a:t>value.ToString</a:t>
            </a:r>
            <a:r>
              <a:rPr lang="en-GB" dirty="0" smtClean="0">
                <a:solidFill>
                  <a:srgbClr val="FF0000"/>
                </a:solidFill>
                <a:latin typeface="Arial" panose="020B0604020202020204" pitchFamily="34" charset="0"/>
                <a:cs typeface="Arial" panose="020B0604020202020204" pitchFamily="34" charset="0"/>
              </a:rPr>
              <a:t> </a:t>
            </a:r>
            <a:r>
              <a:rPr lang="en-GB" dirty="0" smtClean="0">
                <a:solidFill>
                  <a:schemeClr val="tx1">
                    <a:lumMod val="65000"/>
                    <a:lumOff val="35000"/>
                  </a:schemeClr>
                </a:solidFill>
                <a:latin typeface="Arial" panose="020B0604020202020204" pitchFamily="34" charset="0"/>
                <a:cs typeface="Arial" panose="020B0604020202020204" pitchFamily="34" charset="0"/>
              </a:rPr>
              <a:t>in the ‘Custom Format’ field: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Rectangle 21"/>
          <p:cNvSpPr/>
          <p:nvPr/>
        </p:nvSpPr>
        <p:spPr>
          <a:xfrm>
            <a:off x="4529462" y="2387080"/>
            <a:ext cx="1067651" cy="941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97113" y="2387079"/>
            <a:ext cx="1004935" cy="948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7" y="2387080"/>
            <a:ext cx="994275" cy="955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611045" y="2387079"/>
            <a:ext cx="939316" cy="955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97113" y="219264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07352" y="2192646"/>
            <a:ext cx="994000"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619864" y="21926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06806" y="3121839"/>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636241" y="3101219"/>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5"/>
          <a:stretch>
            <a:fillRect/>
          </a:stretch>
        </p:blipFill>
        <p:spPr>
          <a:xfrm>
            <a:off x="472787" y="4277011"/>
            <a:ext cx="2970963" cy="1138226"/>
          </a:xfrm>
          <a:prstGeom prst="rect">
            <a:avLst/>
          </a:prstGeom>
        </p:spPr>
      </p:pic>
      <p:sp>
        <p:nvSpPr>
          <p:cNvPr id="32" name="Rectangle 31"/>
          <p:cNvSpPr/>
          <p:nvPr/>
        </p:nvSpPr>
        <p:spPr>
          <a:xfrm>
            <a:off x="2253596" y="4895203"/>
            <a:ext cx="356839" cy="208156"/>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6"/>
          <a:stretch>
            <a:fillRect/>
          </a:stretch>
        </p:blipFill>
        <p:spPr>
          <a:xfrm>
            <a:off x="472787" y="2271173"/>
            <a:ext cx="3041562" cy="946840"/>
          </a:xfrm>
          <a:prstGeom prst="rect">
            <a:avLst/>
          </a:prstGeom>
        </p:spPr>
      </p:pic>
      <p:sp>
        <p:nvSpPr>
          <p:cNvPr id="33" name="Curved Right Arrow 32"/>
          <p:cNvSpPr/>
          <p:nvPr/>
        </p:nvSpPr>
        <p:spPr>
          <a:xfrm rot="21386702" flipH="1" flipV="1">
            <a:off x="2535884" y="2904090"/>
            <a:ext cx="782831" cy="2147422"/>
          </a:xfrm>
          <a:prstGeom prst="curvedRightArrow">
            <a:avLst/>
          </a:prstGeom>
          <a:solidFill>
            <a:schemeClr val="accent1">
              <a:alpha val="5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05050"/>
              </a:solidFill>
            </a:endParaRPr>
          </a:p>
        </p:txBody>
      </p:sp>
      <p:pic>
        <p:nvPicPr>
          <p:cNvPr id="13" name="Picture 12"/>
          <p:cNvPicPr>
            <a:picLocks noChangeAspect="1"/>
          </p:cNvPicPr>
          <p:nvPr/>
        </p:nvPicPr>
        <p:blipFill>
          <a:blip r:embed="rId7"/>
          <a:stretch>
            <a:fillRect/>
          </a:stretch>
        </p:blipFill>
        <p:spPr>
          <a:xfrm>
            <a:off x="4517059" y="3740329"/>
            <a:ext cx="2097937" cy="263210"/>
          </a:xfrm>
          <a:prstGeom prst="rect">
            <a:avLst/>
          </a:prstGeom>
        </p:spPr>
      </p:pic>
      <p:pic>
        <p:nvPicPr>
          <p:cNvPr id="14" name="Picture 13"/>
          <p:cNvPicPr>
            <a:picLocks noChangeAspect="1"/>
          </p:cNvPicPr>
          <p:nvPr/>
        </p:nvPicPr>
        <p:blipFill rotWithShape="1">
          <a:blip r:embed="rId8"/>
          <a:srcRect l="54398" b="42088"/>
          <a:stretch/>
        </p:blipFill>
        <p:spPr>
          <a:xfrm>
            <a:off x="6614996" y="2402579"/>
            <a:ext cx="978335" cy="918324"/>
          </a:xfrm>
          <a:prstGeom prst="rect">
            <a:avLst/>
          </a:prstGeom>
        </p:spPr>
      </p:pic>
      <p:sp>
        <p:nvSpPr>
          <p:cNvPr id="31" name="Oval 30"/>
          <p:cNvSpPr/>
          <p:nvPr/>
        </p:nvSpPr>
        <p:spPr>
          <a:xfrm>
            <a:off x="6664862" y="3121839"/>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9"/>
          <a:stretch>
            <a:fillRect/>
          </a:stretch>
        </p:blipFill>
        <p:spPr>
          <a:xfrm>
            <a:off x="6664862" y="3743134"/>
            <a:ext cx="594191" cy="224829"/>
          </a:xfrm>
          <a:prstGeom prst="rect">
            <a:avLst/>
          </a:prstGeom>
        </p:spPr>
      </p:pic>
      <p:pic>
        <p:nvPicPr>
          <p:cNvPr id="17" name="Picture 16"/>
          <p:cNvPicPr>
            <a:picLocks noChangeAspect="1"/>
          </p:cNvPicPr>
          <p:nvPr/>
        </p:nvPicPr>
        <p:blipFill>
          <a:blip r:embed="rId10"/>
          <a:stretch>
            <a:fillRect/>
          </a:stretch>
        </p:blipFill>
        <p:spPr>
          <a:xfrm>
            <a:off x="7352676" y="3740329"/>
            <a:ext cx="497351" cy="223808"/>
          </a:xfrm>
          <a:prstGeom prst="rect">
            <a:avLst/>
          </a:prstGeom>
        </p:spPr>
      </p:pic>
    </p:spTree>
    <p:extLst>
      <p:ext uri="{BB962C8B-B14F-4D97-AF65-F5344CB8AC3E}">
        <p14:creationId xmlns:p14="http://schemas.microsoft.com/office/powerpoint/2010/main" val="197867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3"/>
          <a:srcRect l="55356" b="31679"/>
          <a:stretch/>
        </p:blipFill>
        <p:spPr>
          <a:xfrm>
            <a:off x="7577304" y="2552278"/>
            <a:ext cx="931177" cy="1103516"/>
          </a:xfrm>
          <a:prstGeom prst="rect">
            <a:avLst/>
          </a:prstGeom>
        </p:spPr>
      </p:pic>
      <p:sp>
        <p:nvSpPr>
          <p:cNvPr id="8" name="Content Placeholder 4"/>
          <p:cNvSpPr txBox="1">
            <a:spLocks noGrp="1"/>
          </p:cNvSpPr>
          <p:nvPr>
            <p:ph idx="1"/>
          </p:nvPr>
        </p:nvSpPr>
        <p:spPr>
          <a:xfrm>
            <a:off x="4505574" y="1899279"/>
            <a:ext cx="4336428" cy="3690757"/>
          </a:xfrm>
        </p:spPr>
        <p:txBody>
          <a:bodyPr>
            <a:normAutofit/>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2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-4 x 3.75 = -15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55.3 x 16.25 = 898.625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56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120 = 6720</a:t>
            </a:r>
          </a:p>
          <a:p>
            <a:pPr lvl="1"/>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rotWithShape="1">
          <a:blip r:embed="rId4"/>
          <a:srcRect l="56459" b="31556"/>
          <a:stretch/>
        </p:blipFill>
        <p:spPr>
          <a:xfrm>
            <a:off x="6618326" y="2540420"/>
            <a:ext cx="942700" cy="1095293"/>
          </a:xfrm>
          <a:prstGeom prst="rect">
            <a:avLst/>
          </a:prstGeom>
        </p:spPr>
      </p:pic>
      <p:pic>
        <p:nvPicPr>
          <p:cNvPr id="34" name="Picture 33"/>
          <p:cNvPicPr>
            <a:picLocks noChangeAspect="1"/>
          </p:cNvPicPr>
          <p:nvPr/>
        </p:nvPicPr>
        <p:blipFill rotWithShape="1">
          <a:blip r:embed="rId5"/>
          <a:srcRect b="31610"/>
          <a:stretch/>
        </p:blipFill>
        <p:spPr>
          <a:xfrm>
            <a:off x="4523917" y="2540420"/>
            <a:ext cx="2073468" cy="1110320"/>
          </a:xfrm>
          <a:prstGeom prst="rect">
            <a:avLst/>
          </a:prstGeom>
        </p:spPr>
      </p:pic>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You will need to </a:t>
            </a:r>
            <a:r>
              <a:rPr lang="en-GB" dirty="0" smtClean="0">
                <a:solidFill>
                  <a:srgbClr val="FF0000"/>
                </a:solidFill>
                <a:latin typeface="Arial" panose="020B0604020202020204" pitchFamily="34" charset="0"/>
                <a:cs typeface="Arial" panose="020B0604020202020204" pitchFamily="34" charset="0"/>
              </a:rPr>
              <a:t>add the </a:t>
            </a:r>
            <a:r>
              <a:rPr lang="en-GB" dirty="0" err="1" smtClean="0">
                <a:solidFill>
                  <a:srgbClr val="FF0000"/>
                </a:solidFill>
                <a:latin typeface="Arial" panose="020B0604020202020204" pitchFamily="34" charset="0"/>
                <a:cs typeface="Arial" panose="020B0604020202020204" pitchFamily="34" charset="0"/>
              </a:rPr>
              <a:t>value.ToString</a:t>
            </a:r>
            <a:r>
              <a:rPr lang="en-GB" dirty="0" smtClean="0">
                <a:solidFill>
                  <a:srgbClr val="FF0000"/>
                </a:solidFill>
                <a:latin typeface="Arial" panose="020B0604020202020204" pitchFamily="34" charset="0"/>
                <a:cs typeface="Arial" panose="020B0604020202020204" pitchFamily="34" charset="0"/>
              </a:rPr>
              <a:t> </a:t>
            </a:r>
            <a:r>
              <a:rPr lang="en-GB" dirty="0" smtClean="0">
                <a:solidFill>
                  <a:schemeClr val="tx1">
                    <a:lumMod val="65000"/>
                    <a:lumOff val="35000"/>
                  </a:schemeClr>
                </a:solidFill>
                <a:latin typeface="Arial" panose="020B0604020202020204" pitchFamily="34" charset="0"/>
                <a:cs typeface="Arial" panose="020B0604020202020204" pitchFamily="34" charset="0"/>
              </a:rPr>
              <a:t>in the ‘Custom Format’ field: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472788" y="2222093"/>
            <a:ext cx="3200410" cy="1037043"/>
          </a:xfrm>
          <a:prstGeom prst="rect">
            <a:avLst/>
          </a:prstGeom>
        </p:spPr>
      </p:pic>
      <p:pic>
        <p:nvPicPr>
          <p:cNvPr id="20" name="Picture 19"/>
          <p:cNvPicPr>
            <a:picLocks noChangeAspect="1"/>
          </p:cNvPicPr>
          <p:nvPr/>
        </p:nvPicPr>
        <p:blipFill>
          <a:blip r:embed="rId7"/>
          <a:stretch>
            <a:fillRect/>
          </a:stretch>
        </p:blipFill>
        <p:spPr>
          <a:xfrm>
            <a:off x="472787" y="4277011"/>
            <a:ext cx="3200410" cy="991820"/>
          </a:xfrm>
          <a:prstGeom prst="rect">
            <a:avLst/>
          </a:prstGeom>
        </p:spPr>
      </p:pic>
      <p:sp>
        <p:nvSpPr>
          <p:cNvPr id="2" name="Title 3"/>
          <p:cNvSpPr txBox="1">
            <a:spLocks noGrp="1"/>
          </p:cNvSpPr>
          <p:nvPr>
            <p:ph type="title"/>
          </p:nvPr>
        </p:nvSpPr>
        <p:spPr>
          <a:xfrm>
            <a:off x="287999"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smtClean="0"/>
              <a:t>Digit placeholder</a:t>
            </a:r>
            <a:r>
              <a:rPr lang="en-GB" b="0" dirty="0" smtClean="0"/>
              <a:t> </a:t>
            </a:r>
            <a:r>
              <a:rPr lang="en-GB" dirty="0" smtClean="0"/>
              <a:t>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55032"/>
            <a:ext cx="8482926" cy="944247"/>
          </a:xfrm>
        </p:spPr>
        <p:txBody>
          <a:bodyPr>
            <a:normAutofit fontScale="77500" lnSpcReduction="20000"/>
          </a:bodyPr>
          <a:lstStyle/>
          <a:p>
            <a:r>
              <a:rPr lang="en-GB" sz="2200" dirty="0">
                <a:solidFill>
                  <a:schemeClr val="tx1">
                    <a:lumMod val="65000"/>
                    <a:lumOff val="35000"/>
                  </a:schemeClr>
                </a:solidFill>
                <a:latin typeface="Arial" panose="020B0604020202020204" pitchFamily="34" charset="0"/>
                <a:cs typeface="Arial" panose="020B0604020202020204" pitchFamily="34" charset="0"/>
              </a:rPr>
              <a:t>Replaces the "#" symbol with the corresponding digit if one is present; otherwise, no digit appears in the result string.</a:t>
            </a:r>
          </a:p>
          <a:p>
            <a:pPr lvl="1"/>
            <a:r>
              <a:rPr lang="en-GB" dirty="0">
                <a:solidFill>
                  <a:schemeClr val="tx1">
                    <a:lumMod val="65000"/>
                    <a:lumOff val="35000"/>
                  </a:schemeClr>
                </a:solidFill>
                <a:latin typeface="Arial" panose="020B0604020202020204" pitchFamily="34" charset="0"/>
                <a:cs typeface="Arial" panose="020B0604020202020204" pitchFamily="34" charset="0"/>
              </a:rPr>
              <a:t>Note that no digit appears in the result string if the corresponding digit in the input string is a non-significant 0. For example, 0003 ("####") -&gt; 3.</a:t>
            </a:r>
          </a:p>
          <a:p>
            <a:pPr marL="0" indent="0">
              <a:buNone/>
            </a:pPr>
            <a:endParaRPr lang="en-GB"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4529462" y="2540640"/>
            <a:ext cx="1067651" cy="111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97113" y="2540640"/>
            <a:ext cx="1004935" cy="111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7" y="2540640"/>
            <a:ext cx="953949" cy="1110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569165" y="2540639"/>
            <a:ext cx="939316" cy="1110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97113" y="234620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07352" y="2346206"/>
            <a:ext cx="95367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577984" y="234620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40549" y="3461157"/>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603535" y="3449511"/>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605524" y="3449511"/>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887993" y="4761536"/>
            <a:ext cx="356839" cy="208156"/>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rved Right Arrow 32"/>
          <p:cNvSpPr/>
          <p:nvPr/>
        </p:nvSpPr>
        <p:spPr>
          <a:xfrm rot="445255" flipH="1" flipV="1">
            <a:off x="2397368" y="3005285"/>
            <a:ext cx="782831" cy="2005540"/>
          </a:xfrm>
          <a:prstGeom prst="curvedRightArrow">
            <a:avLst/>
          </a:prstGeom>
          <a:solidFill>
            <a:schemeClr val="accent1">
              <a:alpha val="5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05050"/>
              </a:solidFill>
            </a:endParaRPr>
          </a:p>
        </p:txBody>
      </p:sp>
    </p:spTree>
    <p:extLst>
      <p:ext uri="{BB962C8B-B14F-4D97-AF65-F5344CB8AC3E}">
        <p14:creationId xmlns:p14="http://schemas.microsoft.com/office/powerpoint/2010/main" val="981891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72787" y="2232858"/>
            <a:ext cx="3471777" cy="1075657"/>
          </a:xfrm>
          <a:prstGeom prst="rect">
            <a:avLst/>
          </a:prstGeom>
        </p:spPr>
      </p:pic>
      <p:pic>
        <p:nvPicPr>
          <p:cNvPr id="6" name="Picture 5"/>
          <p:cNvPicPr>
            <a:picLocks noChangeAspect="1"/>
          </p:cNvPicPr>
          <p:nvPr/>
        </p:nvPicPr>
        <p:blipFill>
          <a:blip r:embed="rId4"/>
          <a:stretch>
            <a:fillRect/>
          </a:stretch>
        </p:blipFill>
        <p:spPr>
          <a:xfrm>
            <a:off x="472787" y="4281358"/>
            <a:ext cx="3471777" cy="1091130"/>
          </a:xfrm>
          <a:prstGeom prst="rect">
            <a:avLst/>
          </a:prstGeom>
        </p:spPr>
      </p:pic>
      <p:pic>
        <p:nvPicPr>
          <p:cNvPr id="35" name="Picture 34"/>
          <p:cNvPicPr>
            <a:picLocks noChangeAspect="1"/>
          </p:cNvPicPr>
          <p:nvPr/>
        </p:nvPicPr>
        <p:blipFill rotWithShape="1">
          <a:blip r:embed="rId5"/>
          <a:srcRect l="54691" b="21119"/>
          <a:stretch/>
        </p:blipFill>
        <p:spPr>
          <a:xfrm>
            <a:off x="7616892" y="2387080"/>
            <a:ext cx="942394" cy="1270521"/>
          </a:xfrm>
          <a:prstGeom prst="rect">
            <a:avLst/>
          </a:prstGeom>
        </p:spPr>
      </p:pic>
      <p:pic>
        <p:nvPicPr>
          <p:cNvPr id="21" name="Picture 20"/>
          <p:cNvPicPr>
            <a:picLocks noChangeAspect="1"/>
          </p:cNvPicPr>
          <p:nvPr/>
        </p:nvPicPr>
        <p:blipFill rotWithShape="1">
          <a:blip r:embed="rId6"/>
          <a:srcRect b="21418"/>
          <a:stretch/>
        </p:blipFill>
        <p:spPr>
          <a:xfrm>
            <a:off x="4523917" y="2380063"/>
            <a:ext cx="2076334" cy="1277538"/>
          </a:xfrm>
          <a:prstGeom prst="rect">
            <a:avLst/>
          </a:prstGeom>
        </p:spPr>
      </p:pic>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You will need to </a:t>
            </a:r>
            <a:r>
              <a:rPr lang="en-GB" dirty="0" smtClean="0">
                <a:solidFill>
                  <a:srgbClr val="FF0000"/>
                </a:solidFill>
                <a:latin typeface="Arial" panose="020B0604020202020204" pitchFamily="34" charset="0"/>
                <a:cs typeface="Arial" panose="020B0604020202020204" pitchFamily="34" charset="0"/>
              </a:rPr>
              <a:t>add the </a:t>
            </a:r>
            <a:r>
              <a:rPr lang="en-GB" dirty="0" err="1" smtClean="0">
                <a:solidFill>
                  <a:srgbClr val="FF0000"/>
                </a:solidFill>
                <a:latin typeface="Arial" panose="020B0604020202020204" pitchFamily="34" charset="0"/>
                <a:cs typeface="Arial" panose="020B0604020202020204" pitchFamily="34" charset="0"/>
              </a:rPr>
              <a:t>value.ToString</a:t>
            </a:r>
            <a:r>
              <a:rPr lang="en-GB" dirty="0" smtClean="0">
                <a:solidFill>
                  <a:srgbClr val="FF0000"/>
                </a:solidFill>
                <a:latin typeface="Arial" panose="020B0604020202020204" pitchFamily="34" charset="0"/>
                <a:cs typeface="Arial" panose="020B0604020202020204" pitchFamily="34" charset="0"/>
              </a:rPr>
              <a:t> </a:t>
            </a:r>
            <a:r>
              <a:rPr lang="en-GB" dirty="0" smtClean="0">
                <a:solidFill>
                  <a:schemeClr val="tx1">
                    <a:lumMod val="65000"/>
                    <a:lumOff val="35000"/>
                  </a:schemeClr>
                </a:solidFill>
                <a:latin typeface="Arial" panose="020B0604020202020204" pitchFamily="34" charset="0"/>
                <a:cs typeface="Arial" panose="020B0604020202020204" pitchFamily="34" charset="0"/>
              </a:rPr>
              <a:t>in the ‘Custom Format’ field: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Content Placeholder 4"/>
          <p:cNvSpPr txBox="1">
            <a:spLocks noGrp="1"/>
          </p:cNvSpPr>
          <p:nvPr>
            <p:ph idx="1"/>
          </p:nvPr>
        </p:nvSpPr>
        <p:spPr>
          <a:xfrm>
            <a:off x="4523346" y="1837836"/>
            <a:ext cx="4336428" cy="3690757"/>
          </a:xfrm>
        </p:spPr>
        <p:txBody>
          <a:bodyPr>
            <a:normAutofit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1100" dirty="0" smtClean="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a:t>
            </a:r>
            <a:r>
              <a:rPr lang="en-GB" dirty="0">
                <a:solidFill>
                  <a:schemeClr val="tx1">
                    <a:lumMod val="65000"/>
                    <a:lumOff val="35000"/>
                  </a:schemeClr>
                </a:solidFill>
                <a:latin typeface="Arial" panose="020B0604020202020204" pitchFamily="34" charset="0"/>
                <a:cs typeface="Arial" panose="020B0604020202020204" pitchFamily="34" charset="0"/>
              </a:rPr>
              <a:t>1</a:t>
            </a:r>
            <a:r>
              <a:rPr lang="en-GB" dirty="0" smtClean="0">
                <a:solidFill>
                  <a:schemeClr val="tx1">
                    <a:lumMod val="65000"/>
                    <a:lumOff val="35000"/>
                  </a:schemeClr>
                </a:solidFill>
                <a:latin typeface="Arial" panose="020B0604020202020204" pitchFamily="34" charset="0"/>
                <a:cs typeface="Arial" panose="020B0604020202020204" pitchFamily="34" charset="0"/>
              </a:rPr>
              <a:t> </a:t>
            </a:r>
            <a:r>
              <a:rPr lang="en-GB" dirty="0">
                <a:solidFill>
                  <a:schemeClr val="tx1">
                    <a:lumMod val="65000"/>
                    <a:lumOff val="35000"/>
                  </a:schemeClr>
                </a:solidFill>
                <a:latin typeface="Arial" panose="020B0604020202020204" pitchFamily="34" charset="0"/>
                <a:cs typeface="Arial" panose="020B0604020202020204" pitchFamily="34" charset="0"/>
              </a:rPr>
              <a:t>+</a:t>
            </a:r>
            <a:r>
              <a:rPr lang="en-GB"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dirty="0">
                <a:solidFill>
                  <a:schemeClr val="tx1">
                    <a:lumMod val="65000"/>
                    <a:lumOff val="35000"/>
                  </a:schemeClr>
                </a:solidFill>
                <a:latin typeface="Arial" panose="020B0604020202020204" pitchFamily="34" charset="0"/>
                <a:cs typeface="Arial" panose="020B0604020202020204" pitchFamily="34" charset="0"/>
              </a:rPr>
              <a:t>2</a:t>
            </a:r>
            <a:r>
              <a:rPr lang="en-GB" dirty="0" smtClean="0">
                <a:solidFill>
                  <a:schemeClr val="tx1">
                    <a:lumMod val="65000"/>
                    <a:lumOff val="35000"/>
                  </a:schemeClr>
                </a:solidFill>
                <a:latin typeface="Arial" panose="020B0604020202020204" pitchFamily="34" charset="0"/>
                <a:cs typeface="Arial" panose="020B0604020202020204" pitchFamily="34" charset="0"/>
              </a:rPr>
              <a:t>0 + 3.75 = 23.75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-20 + 16.25 = -3.75</a:t>
            </a:r>
          </a:p>
          <a:p>
            <a:pPr lvl="1"/>
            <a:r>
              <a:rPr lang="en-GB" dirty="0">
                <a:solidFill>
                  <a:schemeClr val="tx1">
                    <a:lumMod val="65000"/>
                    <a:lumOff val="35000"/>
                  </a:schemeClr>
                </a:solidFill>
                <a:latin typeface="Arial" panose="020B0604020202020204" pitchFamily="34" charset="0"/>
                <a:cs typeface="Arial" panose="020B0604020202020204" pitchFamily="34" charset="0"/>
              </a:rPr>
              <a:t>8</a:t>
            </a:r>
            <a:r>
              <a:rPr lang="en-GB" dirty="0" smtClean="0">
                <a:solidFill>
                  <a:schemeClr val="tx1">
                    <a:lumMod val="65000"/>
                    <a:lumOff val="35000"/>
                  </a:schemeClr>
                </a:solidFill>
                <a:latin typeface="Arial" panose="020B0604020202020204" pitchFamily="34" charset="0"/>
                <a:cs typeface="Arial" panose="020B0604020202020204" pitchFamily="34" charset="0"/>
              </a:rPr>
              <a:t>0 </a:t>
            </a:r>
            <a:r>
              <a:rPr lang="en-GB" dirty="0">
                <a:solidFill>
                  <a:schemeClr val="tx1">
                    <a:lumMod val="65000"/>
                    <a:lumOff val="35000"/>
                  </a:schemeClr>
                </a:solidFill>
                <a:latin typeface="Arial" panose="020B0604020202020204" pitchFamily="34" charset="0"/>
                <a:cs typeface="Arial" panose="020B0604020202020204" pitchFamily="34" charset="0"/>
              </a:rPr>
              <a:t>+</a:t>
            </a:r>
            <a:r>
              <a:rPr lang="en-GB" dirty="0" smtClean="0">
                <a:solidFill>
                  <a:schemeClr val="tx1">
                    <a:lumMod val="65000"/>
                    <a:lumOff val="35000"/>
                  </a:schemeClr>
                </a:solidFill>
                <a:latin typeface="Arial" panose="020B0604020202020204" pitchFamily="34" charset="0"/>
                <a:cs typeface="Arial" panose="020B0604020202020204" pitchFamily="34" charset="0"/>
              </a:rPr>
              <a:t> 120 = 200</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itle 3"/>
          <p:cNvSpPr txBox="1">
            <a:spLocks noGrp="1"/>
          </p:cNvSpPr>
          <p:nvPr>
            <p:ph type="title"/>
          </p:nvPr>
        </p:nvSpPr>
        <p:spPr>
          <a:xfrm>
            <a:off x="287999"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smtClean="0"/>
              <a:t>Decimal point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55032"/>
            <a:ext cx="8482926" cy="944247"/>
          </a:xfrm>
        </p:spPr>
        <p:txBody>
          <a:bodyPr>
            <a:normAutofit/>
          </a:bodyPr>
          <a:lstStyle/>
          <a:p>
            <a:r>
              <a:rPr lang="en-GB" sz="2400" dirty="0"/>
              <a:t>Determines the location of the decimal separator in the result string.</a:t>
            </a:r>
            <a:endParaRPr lang="en-GB"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4529462" y="2387080"/>
            <a:ext cx="1067651" cy="1277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97113" y="2387080"/>
            <a:ext cx="1004935" cy="1277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7" y="2387080"/>
            <a:ext cx="994275" cy="1277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611045" y="2387080"/>
            <a:ext cx="939316" cy="1277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97113" y="219264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07352" y="2192646"/>
            <a:ext cx="994000"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619864" y="21926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33294" y="3447450"/>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645415" y="3438204"/>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2038800" y="4840883"/>
            <a:ext cx="441158" cy="208156"/>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rved Right Arrow 32"/>
          <p:cNvSpPr/>
          <p:nvPr/>
        </p:nvSpPr>
        <p:spPr>
          <a:xfrm rot="475783" flipH="1" flipV="1">
            <a:off x="2597073" y="3032072"/>
            <a:ext cx="878822" cy="2087567"/>
          </a:xfrm>
          <a:prstGeom prst="curvedRightArrow">
            <a:avLst/>
          </a:prstGeom>
          <a:solidFill>
            <a:schemeClr val="accent1">
              <a:alpha val="5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05050"/>
              </a:solidFill>
            </a:endParaRPr>
          </a:p>
        </p:txBody>
      </p:sp>
      <p:pic>
        <p:nvPicPr>
          <p:cNvPr id="34" name="Picture 33"/>
          <p:cNvPicPr>
            <a:picLocks noChangeAspect="1"/>
          </p:cNvPicPr>
          <p:nvPr/>
        </p:nvPicPr>
        <p:blipFill rotWithShape="1">
          <a:blip r:embed="rId7"/>
          <a:srcRect l="55302" b="21225"/>
          <a:stretch/>
        </p:blipFill>
        <p:spPr>
          <a:xfrm>
            <a:off x="6612053" y="2387080"/>
            <a:ext cx="975357" cy="1270522"/>
          </a:xfrm>
          <a:prstGeom prst="rect">
            <a:avLst/>
          </a:prstGeom>
        </p:spPr>
      </p:pic>
      <p:sp>
        <p:nvSpPr>
          <p:cNvPr id="31" name="Oval 30"/>
          <p:cNvSpPr/>
          <p:nvPr/>
        </p:nvSpPr>
        <p:spPr>
          <a:xfrm>
            <a:off x="6655969" y="3438204"/>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469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6813" y="4376556"/>
            <a:ext cx="3443981" cy="1338444"/>
          </a:xfrm>
          <a:prstGeom prst="rect">
            <a:avLst/>
          </a:prstGeom>
        </p:spPr>
      </p:pic>
      <p:pic>
        <p:nvPicPr>
          <p:cNvPr id="6" name="Picture 5"/>
          <p:cNvPicPr>
            <a:picLocks noChangeAspect="1"/>
          </p:cNvPicPr>
          <p:nvPr/>
        </p:nvPicPr>
        <p:blipFill>
          <a:blip r:embed="rId4"/>
          <a:stretch>
            <a:fillRect/>
          </a:stretch>
        </p:blipFill>
        <p:spPr>
          <a:xfrm>
            <a:off x="466814" y="2239094"/>
            <a:ext cx="3443623" cy="1069219"/>
          </a:xfrm>
          <a:prstGeom prst="rect">
            <a:avLst/>
          </a:prstGeom>
        </p:spPr>
      </p:pic>
      <p:pic>
        <p:nvPicPr>
          <p:cNvPr id="34" name="Picture 33"/>
          <p:cNvPicPr>
            <a:picLocks noChangeAspect="1"/>
          </p:cNvPicPr>
          <p:nvPr/>
        </p:nvPicPr>
        <p:blipFill rotWithShape="1">
          <a:blip r:embed="rId5"/>
          <a:srcRect l="55379" b="10373"/>
          <a:stretch/>
        </p:blipFill>
        <p:spPr>
          <a:xfrm>
            <a:off x="7619108" y="2387079"/>
            <a:ext cx="918786" cy="1429128"/>
          </a:xfrm>
          <a:prstGeom prst="rect">
            <a:avLst/>
          </a:prstGeom>
        </p:spPr>
      </p:pic>
      <p:pic>
        <p:nvPicPr>
          <p:cNvPr id="21" name="Picture 20"/>
          <p:cNvPicPr>
            <a:picLocks noChangeAspect="1"/>
          </p:cNvPicPr>
          <p:nvPr/>
        </p:nvPicPr>
        <p:blipFill rotWithShape="1">
          <a:blip r:embed="rId6"/>
          <a:srcRect l="55396" b="10564"/>
          <a:stretch/>
        </p:blipFill>
        <p:spPr>
          <a:xfrm>
            <a:off x="6616770" y="2380062"/>
            <a:ext cx="969023" cy="1436145"/>
          </a:xfrm>
          <a:prstGeom prst="rect">
            <a:avLst/>
          </a:prstGeom>
        </p:spPr>
      </p:pic>
      <p:pic>
        <p:nvPicPr>
          <p:cNvPr id="20" name="Picture 19"/>
          <p:cNvPicPr>
            <a:picLocks noChangeAspect="1"/>
          </p:cNvPicPr>
          <p:nvPr/>
        </p:nvPicPr>
        <p:blipFill rotWithShape="1">
          <a:blip r:embed="rId7"/>
          <a:srcRect b="12165"/>
          <a:stretch/>
        </p:blipFill>
        <p:spPr>
          <a:xfrm>
            <a:off x="4529462" y="2387355"/>
            <a:ext cx="2077615" cy="1428852"/>
          </a:xfrm>
          <a:prstGeom prst="rect">
            <a:avLst/>
          </a:prstGeom>
        </p:spPr>
      </p:pic>
      <p:sp>
        <p:nvSpPr>
          <p:cNvPr id="7" name="Content Placeholder 4"/>
          <p:cNvSpPr txBox="1">
            <a:spLocks noGrp="1"/>
          </p:cNvSpPr>
          <p:nvPr>
            <p:ph idx="1"/>
          </p:nvPr>
        </p:nvSpPr>
        <p:spPr>
          <a:xfrm>
            <a:off x="413532"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6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You will need to </a:t>
            </a:r>
            <a:r>
              <a:rPr lang="en-GB" dirty="0" smtClean="0">
                <a:solidFill>
                  <a:srgbClr val="FF0000"/>
                </a:solidFill>
                <a:latin typeface="Arial" panose="020B0604020202020204" pitchFamily="34" charset="0"/>
                <a:cs typeface="Arial" panose="020B0604020202020204" pitchFamily="34" charset="0"/>
              </a:rPr>
              <a:t>add the </a:t>
            </a:r>
            <a:r>
              <a:rPr lang="en-GB" dirty="0" err="1" smtClean="0">
                <a:solidFill>
                  <a:srgbClr val="FF0000"/>
                </a:solidFill>
                <a:latin typeface="Arial" panose="020B0604020202020204" pitchFamily="34" charset="0"/>
                <a:cs typeface="Arial" panose="020B0604020202020204" pitchFamily="34" charset="0"/>
              </a:rPr>
              <a:t>value.ToString</a:t>
            </a:r>
            <a:r>
              <a:rPr lang="en-GB" dirty="0" smtClean="0">
                <a:solidFill>
                  <a:srgbClr val="FF0000"/>
                </a:solidFill>
                <a:latin typeface="Arial" panose="020B0604020202020204" pitchFamily="34" charset="0"/>
                <a:cs typeface="Arial" panose="020B0604020202020204" pitchFamily="34" charset="0"/>
              </a:rPr>
              <a:t> </a:t>
            </a:r>
            <a:r>
              <a:rPr lang="en-GB" dirty="0" smtClean="0">
                <a:solidFill>
                  <a:schemeClr val="tx1">
                    <a:lumMod val="65000"/>
                    <a:lumOff val="35000"/>
                  </a:schemeClr>
                </a:solidFill>
                <a:latin typeface="Arial" panose="020B0604020202020204" pitchFamily="34" charset="0"/>
                <a:cs typeface="Arial" panose="020B0604020202020204" pitchFamily="34" charset="0"/>
              </a:rPr>
              <a:t>in the ‘Custom Format’ field: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Content Placeholder 4"/>
          <p:cNvSpPr txBox="1">
            <a:spLocks noGrp="1"/>
          </p:cNvSpPr>
          <p:nvPr>
            <p:ph idx="1"/>
          </p:nvPr>
        </p:nvSpPr>
        <p:spPr>
          <a:xfrm>
            <a:off x="4523346" y="1837836"/>
            <a:ext cx="4336428" cy="3690757"/>
          </a:xfrm>
        </p:spPr>
        <p:txBody>
          <a:bodyPr>
            <a:normAutofit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2800" dirty="0" smtClean="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a:t>
            </a:r>
            <a:r>
              <a:rPr lang="en-GB" dirty="0">
                <a:solidFill>
                  <a:schemeClr val="tx1">
                    <a:lumMod val="65000"/>
                    <a:lumOff val="35000"/>
                  </a:schemeClr>
                </a:solidFill>
                <a:latin typeface="Arial" panose="020B0604020202020204" pitchFamily="34" charset="0"/>
                <a:cs typeface="Arial" panose="020B0604020202020204" pitchFamily="34" charset="0"/>
              </a:rPr>
              <a:t>1</a:t>
            </a:r>
            <a:r>
              <a:rPr lang="en-GB" dirty="0" smtClean="0">
                <a:solidFill>
                  <a:schemeClr val="tx1">
                    <a:lumMod val="65000"/>
                    <a:lumOff val="35000"/>
                  </a:schemeClr>
                </a:solidFill>
                <a:latin typeface="Arial" panose="020B0604020202020204" pitchFamily="34" charset="0"/>
                <a:cs typeface="Arial" panose="020B0604020202020204" pitchFamily="34" charset="0"/>
              </a:rPr>
              <a:t>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dirty="0">
                <a:solidFill>
                  <a:schemeClr val="tx1">
                    <a:lumMod val="65000"/>
                    <a:lumOff val="35000"/>
                  </a:schemeClr>
                </a:solidFill>
                <a:latin typeface="Arial" panose="020B0604020202020204" pitchFamily="34" charset="0"/>
                <a:cs typeface="Arial" panose="020B0604020202020204" pitchFamily="34" charset="0"/>
              </a:rPr>
              <a:t>20 x 3.75 = </a:t>
            </a:r>
            <a:r>
              <a:rPr lang="en-GB" dirty="0" smtClean="0">
                <a:solidFill>
                  <a:schemeClr val="tx1">
                    <a:lumMod val="65000"/>
                    <a:lumOff val="35000"/>
                  </a:schemeClr>
                </a:solidFill>
                <a:latin typeface="Arial" panose="020B0604020202020204" pitchFamily="34" charset="0"/>
                <a:cs typeface="Arial" panose="020B0604020202020204" pitchFamily="34" charset="0"/>
              </a:rPr>
              <a:t>75</a:t>
            </a:r>
            <a:endParaRPr lang="en-GB" dirty="0">
              <a:solidFill>
                <a:schemeClr val="tx1">
                  <a:lumMod val="65000"/>
                  <a:lumOff val="35000"/>
                </a:schemeClr>
              </a:solidFill>
              <a:latin typeface="Arial" panose="020B0604020202020204" pitchFamily="34" charset="0"/>
              <a:cs typeface="Arial" panose="020B0604020202020204" pitchFamily="34" charset="0"/>
            </a:endParaRP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-20 x 16.25 = -325</a:t>
            </a:r>
          </a:p>
          <a:p>
            <a:pPr lvl="1"/>
            <a:r>
              <a:rPr lang="en-GB" dirty="0">
                <a:solidFill>
                  <a:schemeClr val="tx1">
                    <a:lumMod val="65000"/>
                    <a:lumOff val="35000"/>
                  </a:schemeClr>
                </a:solidFill>
                <a:latin typeface="Arial" panose="020B0604020202020204" pitchFamily="34" charset="0"/>
                <a:cs typeface="Arial" panose="020B0604020202020204" pitchFamily="34" charset="0"/>
              </a:rPr>
              <a:t>8</a:t>
            </a:r>
            <a:r>
              <a:rPr lang="en-GB" dirty="0" smtClean="0">
                <a:solidFill>
                  <a:schemeClr val="tx1">
                    <a:lumMod val="65000"/>
                    <a:lumOff val="35000"/>
                  </a:schemeClr>
                </a:solidFill>
                <a:latin typeface="Arial" panose="020B0604020202020204" pitchFamily="34" charset="0"/>
                <a:cs typeface="Arial" panose="020B0604020202020204" pitchFamily="34" charset="0"/>
              </a:rPr>
              <a:t>0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120 = 9600</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itle 3"/>
          <p:cNvSpPr txBox="1">
            <a:spLocks noGrp="1"/>
          </p:cNvSpPr>
          <p:nvPr>
            <p:ph type="title"/>
          </p:nvPr>
        </p:nvSpPr>
        <p:spPr>
          <a:xfrm>
            <a:off x="287999"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smtClean="0"/>
              <a:t>Group Separator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55032"/>
            <a:ext cx="8482926" cy="1016285"/>
          </a:xfrm>
        </p:spPr>
        <p:txBody>
          <a:bodyPr>
            <a:normAutofit fontScale="70000" lnSpcReduction="20000"/>
          </a:bodyPr>
          <a:lstStyle/>
          <a:p>
            <a:r>
              <a:rPr lang="en-GB" sz="2400" dirty="0"/>
              <a:t>Serves as both a group separator and a number scaling specifier. As a group separator, it inserts a localized group separator character between each group. As a </a:t>
            </a:r>
            <a:r>
              <a:rPr lang="en-GB" sz="2400" dirty="0" smtClean="0"/>
              <a:t>number </a:t>
            </a:r>
            <a:r>
              <a:rPr lang="en-GB" sz="2400" dirty="0"/>
              <a:t>scaling specifier, it divides a number by 1000 for each comma </a:t>
            </a:r>
            <a:r>
              <a:rPr lang="en-GB" sz="2400" dirty="0" smtClean="0"/>
              <a:t>specified.</a:t>
            </a:r>
            <a:endParaRPr lang="en-GB"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4529462" y="2387080"/>
            <a:ext cx="1067651" cy="1429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97113" y="2387080"/>
            <a:ext cx="1004935" cy="1429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7" y="2387080"/>
            <a:ext cx="994275" cy="1429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611045" y="2387080"/>
            <a:ext cx="939316" cy="1429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97113" y="219264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07352" y="2192646"/>
            <a:ext cx="994000"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619864" y="21926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69258" y="3620046"/>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632981" y="3608676"/>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654265" y="3608676"/>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867540" y="5233021"/>
            <a:ext cx="441158" cy="208156"/>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rved Right Arrow 32"/>
          <p:cNvSpPr/>
          <p:nvPr/>
        </p:nvSpPr>
        <p:spPr>
          <a:xfrm rot="498777" flipH="1" flipV="1">
            <a:off x="2470786" y="3137902"/>
            <a:ext cx="707431" cy="2365134"/>
          </a:xfrm>
          <a:prstGeom prst="curvedRightArrow">
            <a:avLst/>
          </a:prstGeom>
          <a:solidFill>
            <a:schemeClr val="accent1">
              <a:alpha val="5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05050"/>
              </a:solidFill>
            </a:endParaRPr>
          </a:p>
        </p:txBody>
      </p:sp>
    </p:spTree>
    <p:extLst>
      <p:ext uri="{BB962C8B-B14F-4D97-AF65-F5344CB8AC3E}">
        <p14:creationId xmlns:p14="http://schemas.microsoft.com/office/powerpoint/2010/main" val="1177876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l="55612"/>
          <a:stretch/>
        </p:blipFill>
        <p:spPr>
          <a:xfrm>
            <a:off x="7784273" y="2387079"/>
            <a:ext cx="936330" cy="1633525"/>
          </a:xfrm>
          <a:prstGeom prst="rect">
            <a:avLst/>
          </a:prstGeom>
        </p:spPr>
      </p:pic>
      <p:pic>
        <p:nvPicPr>
          <p:cNvPr id="36" name="Picture 35"/>
          <p:cNvPicPr>
            <a:picLocks noChangeAspect="1"/>
          </p:cNvPicPr>
          <p:nvPr/>
        </p:nvPicPr>
        <p:blipFill rotWithShape="1">
          <a:blip r:embed="rId4"/>
          <a:srcRect l="55194"/>
          <a:stretch/>
        </p:blipFill>
        <p:spPr>
          <a:xfrm>
            <a:off x="6787219" y="2387080"/>
            <a:ext cx="989693" cy="1632634"/>
          </a:xfrm>
          <a:prstGeom prst="rect">
            <a:avLst/>
          </a:prstGeom>
        </p:spPr>
      </p:pic>
      <p:pic>
        <p:nvPicPr>
          <p:cNvPr id="35" name="Picture 34"/>
          <p:cNvPicPr>
            <a:picLocks noChangeAspect="1"/>
          </p:cNvPicPr>
          <p:nvPr/>
        </p:nvPicPr>
        <p:blipFill rotWithShape="1">
          <a:blip r:embed="rId5"/>
          <a:srcRect b="490"/>
          <a:stretch/>
        </p:blipFill>
        <p:spPr>
          <a:xfrm>
            <a:off x="4688296" y="2389311"/>
            <a:ext cx="2084648" cy="1624277"/>
          </a:xfrm>
          <a:prstGeom prst="rect">
            <a:avLst/>
          </a:prstGeom>
        </p:spPr>
      </p:pic>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You will need to </a:t>
            </a:r>
            <a:r>
              <a:rPr lang="en-GB" dirty="0" smtClean="0">
                <a:solidFill>
                  <a:srgbClr val="FF0000"/>
                </a:solidFill>
                <a:latin typeface="Arial" panose="020B0604020202020204" pitchFamily="34" charset="0"/>
                <a:cs typeface="Arial" panose="020B0604020202020204" pitchFamily="34" charset="0"/>
              </a:rPr>
              <a:t>add the </a:t>
            </a:r>
            <a:r>
              <a:rPr lang="en-GB" dirty="0" err="1" smtClean="0">
                <a:solidFill>
                  <a:srgbClr val="FF0000"/>
                </a:solidFill>
                <a:latin typeface="Arial" panose="020B0604020202020204" pitchFamily="34" charset="0"/>
                <a:cs typeface="Arial" panose="020B0604020202020204" pitchFamily="34" charset="0"/>
              </a:rPr>
              <a:t>value.ToString</a:t>
            </a:r>
            <a:r>
              <a:rPr lang="en-GB" dirty="0" smtClean="0">
                <a:solidFill>
                  <a:srgbClr val="FF0000"/>
                </a:solidFill>
                <a:latin typeface="Arial" panose="020B0604020202020204" pitchFamily="34" charset="0"/>
                <a:cs typeface="Arial" panose="020B0604020202020204" pitchFamily="34" charset="0"/>
              </a:rPr>
              <a:t> </a:t>
            </a:r>
            <a:r>
              <a:rPr lang="en-GB" dirty="0" smtClean="0">
                <a:solidFill>
                  <a:schemeClr val="tx1">
                    <a:lumMod val="65000"/>
                    <a:lumOff val="35000"/>
                  </a:schemeClr>
                </a:solidFill>
                <a:latin typeface="Arial" panose="020B0604020202020204" pitchFamily="34" charset="0"/>
                <a:cs typeface="Arial" panose="020B0604020202020204" pitchFamily="34" charset="0"/>
              </a:rPr>
              <a:t>in the ‘Custom Format’ field: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6"/>
          <a:stretch>
            <a:fillRect/>
          </a:stretch>
        </p:blipFill>
        <p:spPr>
          <a:xfrm>
            <a:off x="472787" y="4277011"/>
            <a:ext cx="4137417" cy="981311"/>
          </a:xfrm>
          <a:prstGeom prst="rect">
            <a:avLst/>
          </a:prstGeom>
        </p:spPr>
      </p:pic>
      <p:pic>
        <p:nvPicPr>
          <p:cNvPr id="4" name="Picture 3"/>
          <p:cNvPicPr>
            <a:picLocks noChangeAspect="1"/>
          </p:cNvPicPr>
          <p:nvPr/>
        </p:nvPicPr>
        <p:blipFill>
          <a:blip r:embed="rId7"/>
          <a:stretch>
            <a:fillRect/>
          </a:stretch>
        </p:blipFill>
        <p:spPr>
          <a:xfrm>
            <a:off x="472787" y="2227992"/>
            <a:ext cx="3437650" cy="1068661"/>
          </a:xfrm>
          <a:prstGeom prst="rect">
            <a:avLst/>
          </a:prstGeom>
        </p:spPr>
      </p:pic>
      <p:sp>
        <p:nvSpPr>
          <p:cNvPr id="8" name="Content Placeholder 4"/>
          <p:cNvSpPr txBox="1">
            <a:spLocks noGrp="1"/>
          </p:cNvSpPr>
          <p:nvPr>
            <p:ph idx="1"/>
          </p:nvPr>
        </p:nvSpPr>
        <p:spPr>
          <a:xfrm>
            <a:off x="4698906" y="1837836"/>
            <a:ext cx="4336428" cy="3877164"/>
          </a:xfrm>
        </p:spPr>
        <p:txBody>
          <a:bodyPr>
            <a:normAutofit fontScale="92500"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28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GB" sz="2200" dirty="0" smtClean="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2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-4 x 3.75 = -15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55.3 x 16.25 = 898.625</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56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120 = 6720</a:t>
            </a:r>
          </a:p>
        </p:txBody>
      </p:sp>
      <p:sp>
        <p:nvSpPr>
          <p:cNvPr id="2" name="Title 3"/>
          <p:cNvSpPr txBox="1">
            <a:spLocks noGrp="1"/>
          </p:cNvSpPr>
          <p:nvPr>
            <p:ph type="title"/>
          </p:nvPr>
        </p:nvSpPr>
        <p:spPr>
          <a:xfrm>
            <a:off x="287999"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a:t>Exponential notation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55032"/>
            <a:ext cx="8482926" cy="944247"/>
          </a:xfrm>
        </p:spPr>
        <p:txBody>
          <a:bodyPr>
            <a:normAutofit fontScale="55000" lnSpcReduction="20000"/>
          </a:bodyPr>
          <a:lstStyle/>
          <a:p>
            <a:r>
              <a:rPr lang="en-GB" sz="2400" dirty="0"/>
              <a:t>If followed by at least one 0 (zero), formats the result using exponential notation. The case of "E" or "e" indicates the case of the exponent symbol in the result string. The number of zeros following the "E" or "e" character determines the minimum number of digits in the exponent. A plus sign (+) indicates that a sign character always precedes the exponent. A minus sign (-) indicates that a sign character precedes only negative exponents.</a:t>
            </a:r>
          </a:p>
          <a:p>
            <a:pPr marL="0" indent="0">
              <a:buNone/>
            </a:pPr>
            <a:endParaRPr lang="en-GB"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4705022" y="2387079"/>
            <a:ext cx="1067651" cy="1618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772673" y="2387079"/>
            <a:ext cx="1004935" cy="16265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782637" y="2387080"/>
            <a:ext cx="994275" cy="1633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786605" y="2387079"/>
            <a:ext cx="939316" cy="1633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772673" y="219264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782912" y="2192646"/>
            <a:ext cx="994000"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795424" y="21926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831210" y="3800111"/>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849057" y="3795955"/>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849348" y="3800038"/>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2291640" y="4663588"/>
            <a:ext cx="563855" cy="208156"/>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rved Right Arrow 32"/>
          <p:cNvSpPr/>
          <p:nvPr/>
        </p:nvSpPr>
        <p:spPr>
          <a:xfrm flipH="1" flipV="1">
            <a:off x="2864744" y="3039978"/>
            <a:ext cx="782831" cy="1819029"/>
          </a:xfrm>
          <a:prstGeom prst="curvedRightArrow">
            <a:avLst/>
          </a:prstGeom>
          <a:solidFill>
            <a:schemeClr val="accent1">
              <a:alpha val="5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05050"/>
              </a:solidFill>
            </a:endParaRPr>
          </a:p>
        </p:txBody>
      </p:sp>
    </p:spTree>
    <p:extLst>
      <p:ext uri="{BB962C8B-B14F-4D97-AF65-F5344CB8AC3E}">
        <p14:creationId xmlns:p14="http://schemas.microsoft.com/office/powerpoint/2010/main" val="3391448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noGrp="1"/>
          </p:cNvSpPr>
          <p:nvPr>
            <p:ph idx="1"/>
          </p:nvPr>
        </p:nvSpPr>
        <p:spPr>
          <a:xfrm>
            <a:off x="435009" y="1837836"/>
            <a:ext cx="4076236"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You will need to </a:t>
            </a:r>
            <a:r>
              <a:rPr lang="en-GB" dirty="0" smtClean="0">
                <a:solidFill>
                  <a:srgbClr val="FF0000"/>
                </a:solidFill>
                <a:latin typeface="Arial" panose="020B0604020202020204" pitchFamily="34" charset="0"/>
                <a:cs typeface="Arial" panose="020B0604020202020204" pitchFamily="34" charset="0"/>
              </a:rPr>
              <a:t>add the </a:t>
            </a:r>
            <a:r>
              <a:rPr lang="en-GB" dirty="0" err="1" smtClean="0">
                <a:solidFill>
                  <a:srgbClr val="FF0000"/>
                </a:solidFill>
                <a:latin typeface="Arial" panose="020B0604020202020204" pitchFamily="34" charset="0"/>
                <a:cs typeface="Arial" panose="020B0604020202020204" pitchFamily="34" charset="0"/>
              </a:rPr>
              <a:t>value.ToString</a:t>
            </a:r>
            <a:r>
              <a:rPr lang="en-GB" dirty="0" smtClean="0">
                <a:solidFill>
                  <a:srgbClr val="FF0000"/>
                </a:solidFill>
                <a:latin typeface="Arial" panose="020B0604020202020204" pitchFamily="34" charset="0"/>
                <a:cs typeface="Arial" panose="020B0604020202020204" pitchFamily="34" charset="0"/>
              </a:rPr>
              <a:t> </a:t>
            </a:r>
            <a:r>
              <a:rPr lang="en-GB" dirty="0" smtClean="0">
                <a:solidFill>
                  <a:schemeClr val="tx1">
                    <a:lumMod val="65000"/>
                    <a:lumOff val="35000"/>
                  </a:schemeClr>
                </a:solidFill>
                <a:latin typeface="Arial" panose="020B0604020202020204" pitchFamily="34" charset="0"/>
                <a:cs typeface="Arial" panose="020B0604020202020204" pitchFamily="34" charset="0"/>
              </a:rPr>
              <a:t>in the ‘Custom Format’ field: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473833" y="2293578"/>
            <a:ext cx="3750402" cy="1163918"/>
          </a:xfrm>
          <a:prstGeom prst="rect">
            <a:avLst/>
          </a:prstGeom>
        </p:spPr>
      </p:pic>
      <p:pic>
        <p:nvPicPr>
          <p:cNvPr id="9" name="Picture 8"/>
          <p:cNvPicPr>
            <a:picLocks noChangeAspect="1"/>
          </p:cNvPicPr>
          <p:nvPr/>
        </p:nvPicPr>
        <p:blipFill>
          <a:blip r:embed="rId4"/>
          <a:stretch>
            <a:fillRect/>
          </a:stretch>
        </p:blipFill>
        <p:spPr>
          <a:xfrm>
            <a:off x="473833" y="4543313"/>
            <a:ext cx="4263996" cy="518662"/>
          </a:xfrm>
          <a:prstGeom prst="rect">
            <a:avLst/>
          </a:prstGeom>
          <a:ln>
            <a:solidFill>
              <a:srgbClr val="FF0000"/>
            </a:solidFill>
          </a:ln>
        </p:spPr>
      </p:pic>
      <p:pic>
        <p:nvPicPr>
          <p:cNvPr id="37" name="Picture 36"/>
          <p:cNvPicPr>
            <a:picLocks noChangeAspect="1"/>
          </p:cNvPicPr>
          <p:nvPr/>
        </p:nvPicPr>
        <p:blipFill rotWithShape="1">
          <a:blip r:embed="rId5"/>
          <a:srcRect l="53570"/>
          <a:stretch/>
        </p:blipFill>
        <p:spPr>
          <a:xfrm>
            <a:off x="7807935" y="2386859"/>
            <a:ext cx="904024" cy="1677297"/>
          </a:xfrm>
          <a:prstGeom prst="rect">
            <a:avLst/>
          </a:prstGeom>
        </p:spPr>
      </p:pic>
      <p:pic>
        <p:nvPicPr>
          <p:cNvPr id="36" name="Picture 35"/>
          <p:cNvPicPr>
            <a:picLocks noChangeAspect="1"/>
          </p:cNvPicPr>
          <p:nvPr/>
        </p:nvPicPr>
        <p:blipFill rotWithShape="1">
          <a:blip r:embed="rId6"/>
          <a:srcRect l="49935" r="11553"/>
          <a:stretch/>
        </p:blipFill>
        <p:spPr>
          <a:xfrm>
            <a:off x="6935772" y="2390471"/>
            <a:ext cx="849568" cy="1673685"/>
          </a:xfrm>
          <a:prstGeom prst="rect">
            <a:avLst/>
          </a:prstGeom>
        </p:spPr>
      </p:pic>
      <p:pic>
        <p:nvPicPr>
          <p:cNvPr id="35" name="Picture 34"/>
          <p:cNvPicPr>
            <a:picLocks noChangeAspect="1"/>
          </p:cNvPicPr>
          <p:nvPr/>
        </p:nvPicPr>
        <p:blipFill>
          <a:blip r:embed="rId7"/>
          <a:stretch>
            <a:fillRect/>
          </a:stretch>
        </p:blipFill>
        <p:spPr>
          <a:xfrm>
            <a:off x="4876792" y="2386859"/>
            <a:ext cx="2035044" cy="1677298"/>
          </a:xfrm>
          <a:prstGeom prst="rect">
            <a:avLst/>
          </a:prstGeom>
        </p:spPr>
      </p:pic>
      <p:sp>
        <p:nvSpPr>
          <p:cNvPr id="8" name="Content Placeholder 4"/>
          <p:cNvSpPr txBox="1">
            <a:spLocks noGrp="1"/>
          </p:cNvSpPr>
          <p:nvPr>
            <p:ph idx="1"/>
          </p:nvPr>
        </p:nvSpPr>
        <p:spPr>
          <a:xfrm>
            <a:off x="4876790" y="1837836"/>
            <a:ext cx="4073293" cy="3877164"/>
          </a:xfrm>
        </p:spPr>
        <p:txBody>
          <a:bodyPr>
            <a:normAutofit fontScale="92500" lnSpcReduction="2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2800" dirty="0" smtClean="0">
              <a:solidFill>
                <a:schemeClr val="tx1">
                  <a:lumMod val="65000"/>
                  <a:lumOff val="35000"/>
                </a:schemeClr>
              </a:solidFill>
              <a:latin typeface="Arial" panose="020B0604020202020204" pitchFamily="34" charset="0"/>
              <a:cs typeface="Arial" panose="020B0604020202020204" pitchFamily="34" charset="0"/>
            </a:endParaRPr>
          </a:p>
          <a:p>
            <a:endParaRPr lang="en-GB" sz="3900" dirty="0" smtClean="0">
              <a:solidFill>
                <a:schemeClr val="tx1">
                  <a:lumMod val="65000"/>
                  <a:lumOff val="35000"/>
                </a:schemeClr>
              </a:solidFill>
              <a:latin typeface="Arial" panose="020B0604020202020204" pitchFamily="34" charset="0"/>
              <a:cs typeface="Arial" panose="020B0604020202020204" pitchFamily="34" charset="0"/>
            </a:endParaRPr>
          </a:p>
          <a:p>
            <a:r>
              <a:rPr lang="en-GB"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dirty="0">
                <a:solidFill>
                  <a:schemeClr val="tx1">
                    <a:lumMod val="65000"/>
                    <a:lumOff val="35000"/>
                  </a:schemeClr>
                </a:solidFill>
              </a:rPr>
              <a:t>&amp; value in </a:t>
            </a:r>
            <a:r>
              <a:rPr lang="en-GB" dirty="0" smtClean="0">
                <a:solidFill>
                  <a:schemeClr val="tx1">
                    <a:lumMod val="65000"/>
                    <a:lumOff val="35000"/>
                  </a:schemeClr>
                </a:solidFill>
              </a:rPr>
              <a:t>field</a:t>
            </a:r>
            <a:r>
              <a:rPr lang="en-GB" dirty="0" smtClean="0">
                <a:solidFill>
                  <a:schemeClr val="tx1">
                    <a:lumMod val="65000"/>
                    <a:lumOff val="35000"/>
                  </a:schemeClr>
                </a:solidFill>
                <a:latin typeface="Arial" panose="020B0604020202020204" pitchFamily="34" charset="0"/>
                <a:cs typeface="Arial" panose="020B0604020202020204" pitchFamily="34" charset="0"/>
              </a:rPr>
              <a:t>: Number </a:t>
            </a:r>
            <a:r>
              <a:rPr lang="en-GB" dirty="0">
                <a:solidFill>
                  <a:schemeClr val="tx1">
                    <a:lumMod val="65000"/>
                    <a:lumOff val="35000"/>
                  </a:schemeClr>
                </a:solidFill>
                <a:latin typeface="Arial" panose="020B0604020202020204" pitchFamily="34" charset="0"/>
                <a:cs typeface="Arial" panose="020B0604020202020204" pitchFamily="34" charset="0"/>
              </a:rPr>
              <a:t>1</a:t>
            </a:r>
            <a:r>
              <a:rPr lang="en-GB" dirty="0" smtClean="0">
                <a:solidFill>
                  <a:schemeClr val="tx1">
                    <a:lumMod val="65000"/>
                    <a:lumOff val="35000"/>
                  </a:schemeClr>
                </a:solidFill>
                <a:latin typeface="Arial" panose="020B0604020202020204" pitchFamily="34" charset="0"/>
                <a:cs typeface="Arial" panose="020B0604020202020204" pitchFamily="34" charset="0"/>
              </a:rPr>
              <a:t>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Number 2</a:t>
            </a:r>
          </a:p>
          <a:p>
            <a:pPr lvl="1"/>
            <a:r>
              <a:rPr lang="en-GB" dirty="0">
                <a:solidFill>
                  <a:schemeClr val="tx1">
                    <a:lumMod val="65000"/>
                    <a:lumOff val="35000"/>
                  </a:schemeClr>
                </a:solidFill>
                <a:latin typeface="Arial" panose="020B0604020202020204" pitchFamily="34" charset="0"/>
                <a:cs typeface="Arial" panose="020B0604020202020204" pitchFamily="34" charset="0"/>
              </a:rPr>
              <a:t>2</a:t>
            </a:r>
            <a:r>
              <a:rPr lang="en-GB" dirty="0" smtClean="0">
                <a:solidFill>
                  <a:schemeClr val="tx1">
                    <a:lumMod val="65000"/>
                    <a:lumOff val="35000"/>
                  </a:schemeClr>
                </a:solidFill>
                <a:latin typeface="Arial" panose="020B0604020202020204" pitchFamily="34" charset="0"/>
                <a:cs typeface="Arial" panose="020B0604020202020204" pitchFamily="34" charset="0"/>
              </a:rPr>
              <a:t>0 x (-4) = -80</a:t>
            </a:r>
          </a:p>
          <a:p>
            <a:pPr lvl="1"/>
            <a:r>
              <a:rPr lang="en-GB" dirty="0" smtClean="0">
                <a:solidFill>
                  <a:schemeClr val="tx1">
                    <a:lumMod val="65000"/>
                    <a:lumOff val="35000"/>
                  </a:schemeClr>
                </a:solidFill>
                <a:latin typeface="Arial" panose="020B0604020202020204" pitchFamily="34" charset="0"/>
                <a:cs typeface="Arial" panose="020B0604020202020204" pitchFamily="34" charset="0"/>
              </a:rPr>
              <a:t>-20 x 55.3 = -1106</a:t>
            </a:r>
          </a:p>
          <a:p>
            <a:pPr lvl="1"/>
            <a:r>
              <a:rPr lang="en-GB" dirty="0">
                <a:solidFill>
                  <a:schemeClr val="tx1">
                    <a:lumMod val="65000"/>
                    <a:lumOff val="35000"/>
                  </a:schemeClr>
                </a:solidFill>
                <a:latin typeface="Arial" panose="020B0604020202020204" pitchFamily="34" charset="0"/>
                <a:cs typeface="Arial" panose="020B0604020202020204" pitchFamily="34" charset="0"/>
              </a:rPr>
              <a:t>8</a:t>
            </a:r>
            <a:r>
              <a:rPr lang="en-GB" dirty="0" smtClean="0">
                <a:solidFill>
                  <a:schemeClr val="tx1">
                    <a:lumMod val="65000"/>
                    <a:lumOff val="35000"/>
                  </a:schemeClr>
                </a:solidFill>
                <a:latin typeface="Arial" panose="020B0604020202020204" pitchFamily="34" charset="0"/>
                <a:cs typeface="Arial" panose="020B0604020202020204" pitchFamily="34" charset="0"/>
              </a:rPr>
              <a:t>0 </a:t>
            </a:r>
            <a:r>
              <a:rPr lang="en-GB" dirty="0">
                <a:solidFill>
                  <a:schemeClr val="tx1">
                    <a:lumMod val="65000"/>
                    <a:lumOff val="35000"/>
                  </a:schemeClr>
                </a:solidFill>
                <a:latin typeface="Arial" panose="020B0604020202020204" pitchFamily="34" charset="0"/>
                <a:cs typeface="Arial" panose="020B0604020202020204" pitchFamily="34" charset="0"/>
              </a:rPr>
              <a:t>x</a:t>
            </a:r>
            <a:r>
              <a:rPr lang="en-GB" dirty="0" smtClean="0">
                <a:solidFill>
                  <a:schemeClr val="tx1">
                    <a:lumMod val="65000"/>
                    <a:lumOff val="35000"/>
                  </a:schemeClr>
                </a:solidFill>
                <a:latin typeface="Arial" panose="020B0604020202020204" pitchFamily="34" charset="0"/>
                <a:cs typeface="Arial" panose="020B0604020202020204" pitchFamily="34" charset="0"/>
              </a:rPr>
              <a:t> 56 = 4480</a:t>
            </a:r>
          </a:p>
          <a:p>
            <a:pPr lvl="1"/>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itle 3"/>
          <p:cNvSpPr txBox="1">
            <a:spLocks noGrp="1"/>
          </p:cNvSpPr>
          <p:nvPr>
            <p:ph type="title"/>
          </p:nvPr>
        </p:nvSpPr>
        <p:spPr>
          <a:xfrm>
            <a:off x="287999"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smtClean="0"/>
              <a:t>Per Mille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55032"/>
            <a:ext cx="8482926" cy="944247"/>
          </a:xfrm>
        </p:spPr>
        <p:txBody>
          <a:bodyPr>
            <a:normAutofit/>
          </a:bodyPr>
          <a:lstStyle/>
          <a:p>
            <a:r>
              <a:rPr lang="en-GB" sz="2400" dirty="0"/>
              <a:t>Multiplies a number by 1000 and inserts a localized per mille symbol in the result string.</a:t>
            </a:r>
          </a:p>
          <a:p>
            <a:pPr marL="0" indent="0">
              <a:buNone/>
            </a:pPr>
            <a:endParaRPr lang="en-GB"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4865953" y="2387079"/>
            <a:ext cx="1067651" cy="16770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933605" y="2387079"/>
            <a:ext cx="978232" cy="16770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922629" y="2387080"/>
            <a:ext cx="862712" cy="1677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793976" y="2387079"/>
            <a:ext cx="917983" cy="1683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933604" y="2192646"/>
            <a:ext cx="970787"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922903" y="2192646"/>
            <a:ext cx="862437"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802795" y="2192645"/>
            <a:ext cx="90916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6012184" y="3844815"/>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856428" y="3851795"/>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975379" y="3841918"/>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289370" y="4645403"/>
            <a:ext cx="441158" cy="208156"/>
          </a:xfrm>
          <a:prstGeom prst="rect">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rved Right Arrow 32"/>
          <p:cNvSpPr/>
          <p:nvPr/>
        </p:nvSpPr>
        <p:spPr>
          <a:xfrm rot="18404453" flipH="1" flipV="1">
            <a:off x="3686315" y="2473776"/>
            <a:ext cx="782831" cy="2455322"/>
          </a:xfrm>
          <a:prstGeom prst="curvedRightArrow">
            <a:avLst/>
          </a:prstGeom>
          <a:solidFill>
            <a:schemeClr val="accent1">
              <a:alpha val="5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rgbClr val="505050"/>
              </a:solidFill>
            </a:endParaRPr>
          </a:p>
        </p:txBody>
      </p:sp>
      <p:pic>
        <p:nvPicPr>
          <p:cNvPr id="38" name="Picture 37">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3834" y="4828123"/>
            <a:ext cx="476250" cy="476250"/>
          </a:xfrm>
          <a:prstGeom prst="rect">
            <a:avLst/>
          </a:prstGeom>
        </p:spPr>
      </p:pic>
      <p:sp>
        <p:nvSpPr>
          <p:cNvPr id="39" name="Rounded Rectangular Callout 38"/>
          <p:cNvSpPr/>
          <p:nvPr/>
        </p:nvSpPr>
        <p:spPr>
          <a:xfrm>
            <a:off x="1850597" y="5061975"/>
            <a:ext cx="2660648" cy="605650"/>
          </a:xfrm>
          <a:prstGeom prst="wedgeRoundRectCallout">
            <a:avLst>
              <a:gd name="adj1" fmla="val 38447"/>
              <a:gd name="adj2" fmla="val -97578"/>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latin typeface="Arial" panose="020B0604020202020204" pitchFamily="34" charset="0"/>
                <a:cs typeface="Arial" panose="020B0604020202020204" pitchFamily="34" charset="0"/>
              </a:rPr>
              <a:t>Also easy to find in the example section of the page</a:t>
            </a:r>
            <a:endParaRPr lang="en-GB" sz="12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589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noGrp="1"/>
          </p:cNvSpPr>
          <p:nvPr>
            <p:ph type="title"/>
          </p:nvPr>
        </p:nvSpPr>
        <p:spPr>
          <a:xfrm>
            <a:off x="2589637" y="2584451"/>
            <a:ext cx="6049541" cy="520695"/>
          </a:xfrm>
        </p:spPr>
        <p:txBody>
          <a:bodyPr>
            <a:normAutofit fontScale="90000"/>
          </a:bodyPr>
          <a:lstStyle/>
          <a:p>
            <a:r>
              <a:rPr lang="en-GB" dirty="0" smtClean="0"/>
              <a:t>END</a:t>
            </a:r>
            <a:br>
              <a:rPr lang="en-GB" dirty="0" smtClean="0"/>
            </a:br>
            <a:r>
              <a:rPr lang="en-GB" dirty="0"/>
              <a:t/>
            </a:r>
            <a:br>
              <a:rPr lang="en-GB" dirty="0"/>
            </a:br>
            <a:r>
              <a:rPr lang="en-GB" dirty="0" smtClean="0"/>
              <a:t>Thank-you for your time!</a:t>
            </a:r>
            <a:endParaRPr lang="en-GB" dirty="0"/>
          </a:p>
        </p:txBody>
      </p:sp>
    </p:spTree>
    <p:extLst>
      <p:ext uri="{BB962C8B-B14F-4D97-AF65-F5344CB8AC3E}">
        <p14:creationId xmlns:p14="http://schemas.microsoft.com/office/powerpoint/2010/main" val="17160777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38" y="417394"/>
            <a:ext cx="8584533" cy="597596"/>
          </a:xfrm>
        </p:spPr>
        <p:txBody>
          <a:bodyPr>
            <a:normAutofit/>
          </a:bodyPr>
          <a:lstStyle/>
          <a:p>
            <a:r>
              <a:rPr lang="en-GB" dirty="0" smtClean="0"/>
              <a:t>What we need to remember for new functionality…</a:t>
            </a:r>
            <a:endParaRPr lang="en-GB" dirty="0"/>
          </a:p>
        </p:txBody>
      </p:sp>
      <p:pic>
        <p:nvPicPr>
          <p:cNvPr id="4" name="Picture 3"/>
          <p:cNvPicPr>
            <a:picLocks noChangeAspect="1"/>
          </p:cNvPicPr>
          <p:nvPr/>
        </p:nvPicPr>
        <p:blipFill rotWithShape="1">
          <a:blip r:embed="rId3"/>
          <a:srcRect t="13561"/>
          <a:stretch/>
        </p:blipFill>
        <p:spPr>
          <a:xfrm>
            <a:off x="2068032" y="3003394"/>
            <a:ext cx="6481722" cy="2230819"/>
          </a:xfrm>
          <a:prstGeom prst="rect">
            <a:avLst/>
          </a:prstGeom>
        </p:spPr>
      </p:pic>
      <p:pic>
        <p:nvPicPr>
          <p:cNvPr id="6" name="Picture 5"/>
          <p:cNvPicPr>
            <a:picLocks noChangeAspect="1"/>
          </p:cNvPicPr>
          <p:nvPr/>
        </p:nvPicPr>
        <p:blipFill rotWithShape="1">
          <a:blip r:embed="rId4"/>
          <a:srcRect t="17150"/>
          <a:stretch/>
        </p:blipFill>
        <p:spPr>
          <a:xfrm>
            <a:off x="2068032" y="1137425"/>
            <a:ext cx="6481722" cy="1647281"/>
          </a:xfrm>
          <a:prstGeom prst="rect">
            <a:avLst/>
          </a:prstGeom>
        </p:spPr>
      </p:pic>
      <p:sp>
        <p:nvSpPr>
          <p:cNvPr id="7" name="TextBox 6"/>
          <p:cNvSpPr txBox="1"/>
          <p:nvPr/>
        </p:nvSpPr>
        <p:spPr>
          <a:xfrm>
            <a:off x="373076" y="1250959"/>
            <a:ext cx="1521561" cy="1031444"/>
          </a:xfrm>
          <a:prstGeom prst="rect">
            <a:avLst/>
          </a:prstGeom>
          <a:noFill/>
        </p:spPr>
        <p:txBody>
          <a:bodyPr wrap="square" rtlCol="0">
            <a:spAutoFit/>
          </a:bodyPr>
          <a:lstStyle/>
          <a:p>
            <a:endParaRPr lang="en-GB" dirty="0"/>
          </a:p>
        </p:txBody>
      </p:sp>
      <p:sp>
        <p:nvSpPr>
          <p:cNvPr id="8" name="Content Placeholder 6"/>
          <p:cNvSpPr txBox="1">
            <a:spLocks/>
          </p:cNvSpPr>
          <p:nvPr/>
        </p:nvSpPr>
        <p:spPr>
          <a:xfrm>
            <a:off x="378222" y="1065595"/>
            <a:ext cx="4245678" cy="1479175"/>
          </a:xfrm>
          <a:prstGeom prst="rect">
            <a:avLst/>
          </a:prstGeom>
          <a:noFill/>
          <a:ln>
            <a:noFill/>
          </a:ln>
        </p:spPr>
        <p:txBody>
          <a:bodyPr vert="horz" wrap="square" lIns="91440" tIns="45720" rIns="91440" bIns="45720" anchor="t" anchorCtr="0" compatLnSpc="1">
            <a:normAutofit/>
          </a:bodyPr>
          <a:lstStyle>
            <a:lvl1pPr marL="266703" marR="0" lvl="0" indent="-266703" algn="l" defTabSz="914400" rtl="0" fontAlgn="auto" hangingPunct="1">
              <a:lnSpc>
                <a:spcPct val="100000"/>
              </a:lnSpc>
              <a:spcBef>
                <a:spcPts val="300"/>
              </a:spcBef>
              <a:spcAft>
                <a:spcPts val="0"/>
              </a:spcAft>
              <a:buSzPct val="100000"/>
              <a:buFont typeface="Arial"/>
              <a:buChar char="•"/>
              <a:tabLst/>
              <a:defRPr lang="en-US" sz="2000" b="0" i="0" u="none" strike="noStrike" kern="1200" cap="none" spc="0" baseline="0">
                <a:solidFill>
                  <a:srgbClr val="666666"/>
                </a:solidFill>
                <a:uFillTx/>
                <a:latin typeface="Arial"/>
              </a:defRPr>
            </a:lvl1pPr>
            <a:lvl2pPr marL="742950" marR="0" lvl="1" indent="-285750" algn="l" defTabSz="914400" rtl="0" fontAlgn="auto" hangingPunct="1">
              <a:lnSpc>
                <a:spcPct val="100000"/>
              </a:lnSpc>
              <a:spcBef>
                <a:spcPts val="300"/>
              </a:spcBef>
              <a:spcAft>
                <a:spcPts val="0"/>
              </a:spcAft>
              <a:buSzPct val="100000"/>
              <a:buFont typeface="Courier New" pitchFamily="49"/>
              <a:buChar char="o"/>
              <a:tabLst/>
              <a:defRPr lang="en-US" sz="1800" b="0" i="0" u="none" strike="noStrike" kern="1200" cap="none" spc="0" baseline="0">
                <a:solidFill>
                  <a:srgbClr val="666666"/>
                </a:solidFill>
                <a:uFillTx/>
                <a:latin typeface="Arial"/>
              </a:defRPr>
            </a:lvl2pPr>
            <a:lvl3pPr marL="1143000" marR="0" lvl="2" indent="-228600" algn="l" defTabSz="914400" rtl="0" fontAlgn="auto" hangingPunct="1">
              <a:lnSpc>
                <a:spcPct val="100000"/>
              </a:lnSpc>
              <a:spcBef>
                <a:spcPts val="300"/>
              </a:spcBef>
              <a:spcAft>
                <a:spcPts val="0"/>
              </a:spcAft>
              <a:buSzPct val="100000"/>
              <a:buFont typeface="Wingdings" pitchFamily="2"/>
              <a:buChar char="§"/>
              <a:tabLst/>
              <a:defRPr lang="en-US" sz="1600" b="0" i="0" u="none" strike="noStrike" kern="1200" cap="none" spc="0" baseline="0">
                <a:solidFill>
                  <a:srgbClr val="666666"/>
                </a:solidFill>
                <a:uFillTx/>
                <a:latin typeface="Arial"/>
              </a:defRPr>
            </a:lvl3pPr>
            <a:lvl4pPr marL="1600200" marR="0" lvl="3" indent="-228600" algn="l" defTabSz="914400" rtl="0" fontAlgn="auto" hangingPunct="1">
              <a:lnSpc>
                <a:spcPct val="100000"/>
              </a:lnSpc>
              <a:spcBef>
                <a:spcPts val="300"/>
              </a:spcBef>
              <a:spcAft>
                <a:spcPts val="0"/>
              </a:spcAft>
              <a:buSzPct val="100000"/>
              <a:buFont typeface="Arial"/>
              <a:buChar char="–"/>
              <a:tabLst/>
              <a:defRPr lang="en-US" sz="1400" b="0" i="0" u="none" strike="noStrike" kern="1200" cap="none" spc="0" baseline="0">
                <a:solidFill>
                  <a:srgbClr val="666666"/>
                </a:solidFill>
                <a:uFillTx/>
                <a:latin typeface="Arial"/>
              </a:defRPr>
            </a:lvl4pPr>
            <a:lvl5pPr marL="1976439" marR="0" lvl="4" indent="-182559" algn="l" defTabSz="914400" rtl="0" fontAlgn="auto" hangingPunct="1">
              <a:lnSpc>
                <a:spcPct val="100000"/>
              </a:lnSpc>
              <a:spcBef>
                <a:spcPts val="300"/>
              </a:spcBef>
              <a:spcAft>
                <a:spcPts val="0"/>
              </a:spcAft>
              <a:buSzPct val="100000"/>
              <a:buFont typeface="Arial" pitchFamily="34"/>
              <a:buChar char="•"/>
              <a:tabLst/>
              <a:defRPr lang="en-US" sz="1200" b="0" i="0" u="none" strike="noStrike" kern="1200" cap="none" spc="0" baseline="0">
                <a:solidFill>
                  <a:srgbClr val="666666"/>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Waterfall</a:t>
            </a:r>
          </a:p>
          <a:p>
            <a:pPr marL="0" indent="0">
              <a:buNone/>
            </a:pPr>
            <a:r>
              <a:rPr lang="en-GB" dirty="0" smtClean="0"/>
              <a:t>(Plan driven)</a:t>
            </a:r>
            <a:endParaRPr lang="en-GB" dirty="0"/>
          </a:p>
        </p:txBody>
      </p:sp>
      <p:sp>
        <p:nvSpPr>
          <p:cNvPr id="9" name="Content Placeholder 6"/>
          <p:cNvSpPr txBox="1">
            <a:spLocks/>
          </p:cNvSpPr>
          <p:nvPr/>
        </p:nvSpPr>
        <p:spPr>
          <a:xfrm>
            <a:off x="485706" y="3003395"/>
            <a:ext cx="4245678" cy="1479175"/>
          </a:xfrm>
          <a:prstGeom prst="rect">
            <a:avLst/>
          </a:prstGeom>
          <a:noFill/>
          <a:ln>
            <a:noFill/>
          </a:ln>
        </p:spPr>
        <p:txBody>
          <a:bodyPr vert="horz" wrap="square" lIns="91440" tIns="45720" rIns="91440" bIns="45720" anchor="t" anchorCtr="0" compatLnSpc="1">
            <a:normAutofit/>
          </a:bodyPr>
          <a:lstStyle>
            <a:lvl1pPr marL="266703" marR="0" lvl="0" indent="-266703" algn="l" defTabSz="914400" rtl="0" fontAlgn="auto" hangingPunct="1">
              <a:lnSpc>
                <a:spcPct val="100000"/>
              </a:lnSpc>
              <a:spcBef>
                <a:spcPts val="300"/>
              </a:spcBef>
              <a:spcAft>
                <a:spcPts val="0"/>
              </a:spcAft>
              <a:buSzPct val="100000"/>
              <a:buFont typeface="Arial"/>
              <a:buChar char="•"/>
              <a:tabLst/>
              <a:defRPr lang="en-US" sz="2000" b="0" i="0" u="none" strike="noStrike" kern="1200" cap="none" spc="0" baseline="0">
                <a:solidFill>
                  <a:srgbClr val="666666"/>
                </a:solidFill>
                <a:uFillTx/>
                <a:latin typeface="Arial"/>
              </a:defRPr>
            </a:lvl1pPr>
            <a:lvl2pPr marL="742950" marR="0" lvl="1" indent="-285750" algn="l" defTabSz="914400" rtl="0" fontAlgn="auto" hangingPunct="1">
              <a:lnSpc>
                <a:spcPct val="100000"/>
              </a:lnSpc>
              <a:spcBef>
                <a:spcPts val="300"/>
              </a:spcBef>
              <a:spcAft>
                <a:spcPts val="0"/>
              </a:spcAft>
              <a:buSzPct val="100000"/>
              <a:buFont typeface="Courier New" pitchFamily="49"/>
              <a:buChar char="o"/>
              <a:tabLst/>
              <a:defRPr lang="en-US" sz="1800" b="0" i="0" u="none" strike="noStrike" kern="1200" cap="none" spc="0" baseline="0">
                <a:solidFill>
                  <a:srgbClr val="666666"/>
                </a:solidFill>
                <a:uFillTx/>
                <a:latin typeface="Arial"/>
              </a:defRPr>
            </a:lvl2pPr>
            <a:lvl3pPr marL="1143000" marR="0" lvl="2" indent="-228600" algn="l" defTabSz="914400" rtl="0" fontAlgn="auto" hangingPunct="1">
              <a:lnSpc>
                <a:spcPct val="100000"/>
              </a:lnSpc>
              <a:spcBef>
                <a:spcPts val="300"/>
              </a:spcBef>
              <a:spcAft>
                <a:spcPts val="0"/>
              </a:spcAft>
              <a:buSzPct val="100000"/>
              <a:buFont typeface="Wingdings" pitchFamily="2"/>
              <a:buChar char="§"/>
              <a:tabLst/>
              <a:defRPr lang="en-US" sz="1600" b="0" i="0" u="none" strike="noStrike" kern="1200" cap="none" spc="0" baseline="0">
                <a:solidFill>
                  <a:srgbClr val="666666"/>
                </a:solidFill>
                <a:uFillTx/>
                <a:latin typeface="Arial"/>
              </a:defRPr>
            </a:lvl3pPr>
            <a:lvl4pPr marL="1600200" marR="0" lvl="3" indent="-228600" algn="l" defTabSz="914400" rtl="0" fontAlgn="auto" hangingPunct="1">
              <a:lnSpc>
                <a:spcPct val="100000"/>
              </a:lnSpc>
              <a:spcBef>
                <a:spcPts val="300"/>
              </a:spcBef>
              <a:spcAft>
                <a:spcPts val="0"/>
              </a:spcAft>
              <a:buSzPct val="100000"/>
              <a:buFont typeface="Arial"/>
              <a:buChar char="–"/>
              <a:tabLst/>
              <a:defRPr lang="en-US" sz="1400" b="0" i="0" u="none" strike="noStrike" kern="1200" cap="none" spc="0" baseline="0">
                <a:solidFill>
                  <a:srgbClr val="666666"/>
                </a:solidFill>
                <a:uFillTx/>
                <a:latin typeface="Arial"/>
              </a:defRPr>
            </a:lvl4pPr>
            <a:lvl5pPr marL="1976439" marR="0" lvl="4" indent="-182559" algn="l" defTabSz="914400" rtl="0" fontAlgn="auto" hangingPunct="1">
              <a:lnSpc>
                <a:spcPct val="100000"/>
              </a:lnSpc>
              <a:spcBef>
                <a:spcPts val="300"/>
              </a:spcBef>
              <a:spcAft>
                <a:spcPts val="0"/>
              </a:spcAft>
              <a:buSzPct val="100000"/>
              <a:buFont typeface="Arial" pitchFamily="34"/>
              <a:buChar char="•"/>
              <a:tabLst/>
              <a:defRPr lang="en-US" sz="1200" b="0" i="0" u="none" strike="noStrike" kern="1200" cap="none" spc="0" baseline="0">
                <a:solidFill>
                  <a:srgbClr val="666666"/>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Agile</a:t>
            </a:r>
          </a:p>
          <a:p>
            <a:pPr marL="0" indent="0">
              <a:buNone/>
            </a:pPr>
            <a:r>
              <a:rPr lang="en-GB" dirty="0" smtClean="0"/>
              <a:t>(</a:t>
            </a:r>
            <a:r>
              <a:rPr lang="en-GB" dirty="0" smtClean="0">
                <a:solidFill>
                  <a:schemeClr val="accent6">
                    <a:lumMod val="75000"/>
                  </a:schemeClr>
                </a:solidFill>
              </a:rPr>
              <a:t>Value driven</a:t>
            </a:r>
            <a:r>
              <a:rPr lang="en-GB" dirty="0" smtClean="0"/>
              <a:t>)</a:t>
            </a:r>
            <a:endParaRPr lang="en-GB" dirty="0"/>
          </a:p>
        </p:txBody>
      </p:sp>
      <p:sp>
        <p:nvSpPr>
          <p:cNvPr id="10" name="Rounded Rectangular Callout 9"/>
          <p:cNvSpPr/>
          <p:nvPr/>
        </p:nvSpPr>
        <p:spPr>
          <a:xfrm>
            <a:off x="868370" y="4288297"/>
            <a:ext cx="1870734" cy="630611"/>
          </a:xfrm>
          <a:prstGeom prst="wedgeRoundRectCallout">
            <a:avLst>
              <a:gd name="adj1" fmla="val 26136"/>
              <a:gd name="adj2" fmla="val -72110"/>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Natural Evolution: Requirements Change</a:t>
            </a:r>
            <a:endParaRPr lang="en-GB" sz="1200" dirty="0">
              <a:solidFill>
                <a:schemeClr val="bg2">
                  <a:lumMod val="25000"/>
                </a:schemeClr>
              </a:solidFill>
            </a:endParaRPr>
          </a:p>
        </p:txBody>
      </p:sp>
      <p:sp>
        <p:nvSpPr>
          <p:cNvPr id="11" name="Rounded Rectangular Callout 10"/>
          <p:cNvSpPr/>
          <p:nvPr/>
        </p:nvSpPr>
        <p:spPr>
          <a:xfrm>
            <a:off x="2027360" y="4976614"/>
            <a:ext cx="1870734" cy="633420"/>
          </a:xfrm>
          <a:prstGeom prst="wedgeRoundRectCallout">
            <a:avLst>
              <a:gd name="adj1" fmla="val 718"/>
              <a:gd name="adj2" fmla="val -181921"/>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Technology Evolution: Enhanced functionality made available to users</a:t>
            </a:r>
            <a:endParaRPr lang="en-GB" sz="1200" dirty="0">
              <a:solidFill>
                <a:schemeClr val="bg2">
                  <a:lumMod val="25000"/>
                </a:schemeClr>
              </a:solidFill>
            </a:endParaRPr>
          </a:p>
        </p:txBody>
      </p:sp>
      <p:sp>
        <p:nvSpPr>
          <p:cNvPr id="12" name="Rounded Rectangular Callout 11"/>
          <p:cNvSpPr/>
          <p:nvPr/>
        </p:nvSpPr>
        <p:spPr>
          <a:xfrm>
            <a:off x="7344460" y="4986381"/>
            <a:ext cx="1645113" cy="633420"/>
          </a:xfrm>
          <a:prstGeom prst="wedgeRoundRectCallout">
            <a:avLst>
              <a:gd name="adj1" fmla="val -2801"/>
              <a:gd name="adj2" fmla="val -91841"/>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Product is responsive to changing needs in the organisation</a:t>
            </a:r>
            <a:endParaRPr lang="en-GB" sz="1200" dirty="0">
              <a:solidFill>
                <a:schemeClr val="bg2">
                  <a:lumMod val="25000"/>
                </a:schemeClr>
              </a:solidFill>
            </a:endParaRPr>
          </a:p>
        </p:txBody>
      </p:sp>
      <p:sp>
        <p:nvSpPr>
          <p:cNvPr id="13" name="Rounded Rectangular Callout 12"/>
          <p:cNvSpPr/>
          <p:nvPr/>
        </p:nvSpPr>
        <p:spPr>
          <a:xfrm>
            <a:off x="868369" y="1955664"/>
            <a:ext cx="2160123" cy="708484"/>
          </a:xfrm>
          <a:prstGeom prst="wedgeRoundRectCallout">
            <a:avLst>
              <a:gd name="adj1" fmla="val 33174"/>
              <a:gd name="adj2" fmla="val -113871"/>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Requirements  collected &amp; agreed upon at intervals (FY or QTR) = fixed</a:t>
            </a:r>
            <a:endParaRPr lang="en-GB" sz="1200" dirty="0">
              <a:solidFill>
                <a:schemeClr val="bg2">
                  <a:lumMod val="25000"/>
                </a:schemeClr>
              </a:solidFill>
            </a:endParaRPr>
          </a:p>
        </p:txBody>
      </p:sp>
      <p:sp>
        <p:nvSpPr>
          <p:cNvPr id="14" name="Rounded Rectangular Callout 13"/>
          <p:cNvSpPr/>
          <p:nvPr/>
        </p:nvSpPr>
        <p:spPr>
          <a:xfrm>
            <a:off x="7151188" y="918737"/>
            <a:ext cx="1645113" cy="633420"/>
          </a:xfrm>
          <a:prstGeom prst="wedgeRoundRectCallout">
            <a:avLst>
              <a:gd name="adj1" fmla="val 12318"/>
              <a:gd name="adj2" fmla="val 124120"/>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Product is in line with original requirements</a:t>
            </a:r>
            <a:endParaRPr lang="en-GB" sz="1200" dirty="0">
              <a:solidFill>
                <a:schemeClr val="bg2">
                  <a:lumMod val="25000"/>
                </a:schemeClr>
              </a:solidFill>
            </a:endParaRPr>
          </a:p>
        </p:txBody>
      </p:sp>
      <p:sp>
        <p:nvSpPr>
          <p:cNvPr id="15" name="Content Placeholder 6"/>
          <p:cNvSpPr txBox="1">
            <a:spLocks/>
          </p:cNvSpPr>
          <p:nvPr/>
        </p:nvSpPr>
        <p:spPr>
          <a:xfrm>
            <a:off x="5024711" y="5146431"/>
            <a:ext cx="2559359" cy="822773"/>
          </a:xfrm>
          <a:prstGeom prst="rect">
            <a:avLst/>
          </a:prstGeom>
          <a:noFill/>
          <a:ln>
            <a:noFill/>
          </a:ln>
        </p:spPr>
        <p:txBody>
          <a:bodyPr vert="horz" wrap="square" lIns="91440" tIns="45720" rIns="91440" bIns="45720" anchor="t" anchorCtr="0" compatLnSpc="1">
            <a:normAutofit/>
          </a:bodyPr>
          <a:lstStyle>
            <a:lvl1pPr marL="266703" marR="0" lvl="0" indent="-266703" algn="l" defTabSz="914400" rtl="0" fontAlgn="auto" hangingPunct="1">
              <a:lnSpc>
                <a:spcPct val="100000"/>
              </a:lnSpc>
              <a:spcBef>
                <a:spcPts val="300"/>
              </a:spcBef>
              <a:spcAft>
                <a:spcPts val="0"/>
              </a:spcAft>
              <a:buSzPct val="100000"/>
              <a:buFont typeface="Arial"/>
              <a:buChar char="•"/>
              <a:tabLst/>
              <a:defRPr lang="en-US" sz="2000" b="0" i="0" u="none" strike="noStrike" kern="1200" cap="none" spc="0" baseline="0">
                <a:solidFill>
                  <a:srgbClr val="666666"/>
                </a:solidFill>
                <a:uFillTx/>
                <a:latin typeface="Arial"/>
              </a:defRPr>
            </a:lvl1pPr>
            <a:lvl2pPr marL="742950" marR="0" lvl="1" indent="-285750" algn="l" defTabSz="914400" rtl="0" fontAlgn="auto" hangingPunct="1">
              <a:lnSpc>
                <a:spcPct val="100000"/>
              </a:lnSpc>
              <a:spcBef>
                <a:spcPts val="300"/>
              </a:spcBef>
              <a:spcAft>
                <a:spcPts val="0"/>
              </a:spcAft>
              <a:buSzPct val="100000"/>
              <a:buFont typeface="Courier New" pitchFamily="49"/>
              <a:buChar char="o"/>
              <a:tabLst/>
              <a:defRPr lang="en-US" sz="1800" b="0" i="0" u="none" strike="noStrike" kern="1200" cap="none" spc="0" baseline="0">
                <a:solidFill>
                  <a:srgbClr val="666666"/>
                </a:solidFill>
                <a:uFillTx/>
                <a:latin typeface="Arial"/>
              </a:defRPr>
            </a:lvl2pPr>
            <a:lvl3pPr marL="1143000" marR="0" lvl="2" indent="-228600" algn="l" defTabSz="914400" rtl="0" fontAlgn="auto" hangingPunct="1">
              <a:lnSpc>
                <a:spcPct val="100000"/>
              </a:lnSpc>
              <a:spcBef>
                <a:spcPts val="300"/>
              </a:spcBef>
              <a:spcAft>
                <a:spcPts val="0"/>
              </a:spcAft>
              <a:buSzPct val="100000"/>
              <a:buFont typeface="Wingdings" pitchFamily="2"/>
              <a:buChar char="§"/>
              <a:tabLst/>
              <a:defRPr lang="en-US" sz="1600" b="0" i="0" u="none" strike="noStrike" kern="1200" cap="none" spc="0" baseline="0">
                <a:solidFill>
                  <a:srgbClr val="666666"/>
                </a:solidFill>
                <a:uFillTx/>
                <a:latin typeface="Arial"/>
              </a:defRPr>
            </a:lvl3pPr>
            <a:lvl4pPr marL="1600200" marR="0" lvl="3" indent="-228600" algn="l" defTabSz="914400" rtl="0" fontAlgn="auto" hangingPunct="1">
              <a:lnSpc>
                <a:spcPct val="100000"/>
              </a:lnSpc>
              <a:spcBef>
                <a:spcPts val="300"/>
              </a:spcBef>
              <a:spcAft>
                <a:spcPts val="0"/>
              </a:spcAft>
              <a:buSzPct val="100000"/>
              <a:buFont typeface="Arial"/>
              <a:buChar char="–"/>
              <a:tabLst/>
              <a:defRPr lang="en-US" sz="1400" b="0" i="0" u="none" strike="noStrike" kern="1200" cap="none" spc="0" baseline="0">
                <a:solidFill>
                  <a:srgbClr val="666666"/>
                </a:solidFill>
                <a:uFillTx/>
                <a:latin typeface="Arial"/>
              </a:defRPr>
            </a:lvl4pPr>
            <a:lvl5pPr marL="1976439" marR="0" lvl="4" indent="-182559" algn="l" defTabSz="914400" rtl="0" fontAlgn="auto" hangingPunct="1">
              <a:lnSpc>
                <a:spcPct val="100000"/>
              </a:lnSpc>
              <a:spcBef>
                <a:spcPts val="300"/>
              </a:spcBef>
              <a:spcAft>
                <a:spcPts val="0"/>
              </a:spcAft>
              <a:buSzPct val="100000"/>
              <a:buFont typeface="Arial" pitchFamily="34"/>
              <a:buChar char="•"/>
              <a:tabLst/>
              <a:defRPr lang="en-US" sz="1200" b="0" i="0" u="none" strike="noStrike" kern="1200" cap="none" spc="0" baseline="0">
                <a:solidFill>
                  <a:srgbClr val="666666"/>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smtClean="0">
                <a:solidFill>
                  <a:schemeClr val="accent6"/>
                </a:solidFill>
              </a:rPr>
              <a:t>II</a:t>
            </a:r>
          </a:p>
          <a:p>
            <a:pPr marL="0" indent="0" algn="ctr">
              <a:buNone/>
            </a:pPr>
            <a:r>
              <a:rPr lang="en-GB" sz="1600" b="1" dirty="0" smtClean="0">
                <a:solidFill>
                  <a:schemeClr val="accent6"/>
                </a:solidFill>
              </a:rPr>
              <a:t>Increments of value</a:t>
            </a:r>
            <a:endParaRPr lang="en-GB" sz="1600" b="1" dirty="0">
              <a:solidFill>
                <a:schemeClr val="accent6"/>
              </a:solidFill>
            </a:endParaRPr>
          </a:p>
        </p:txBody>
      </p:sp>
      <p:sp>
        <p:nvSpPr>
          <p:cNvPr id="16" name="Rounded Rectangular Callout 15"/>
          <p:cNvSpPr/>
          <p:nvPr/>
        </p:nvSpPr>
        <p:spPr>
          <a:xfrm>
            <a:off x="3386063" y="4444133"/>
            <a:ext cx="1870734" cy="633420"/>
          </a:xfrm>
          <a:prstGeom prst="wedgeRoundRectCallout">
            <a:avLst>
              <a:gd name="adj1" fmla="val -71624"/>
              <a:gd name="adj2" fmla="val -97615"/>
              <a:gd name="adj3" fmla="val 16667"/>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0000"/>
                </a:solidFill>
              </a:rPr>
              <a:t>If you want this functionality for a process you will need to add it!</a:t>
            </a:r>
            <a:endParaRPr lang="en-GB" sz="1200" dirty="0">
              <a:solidFill>
                <a:srgbClr val="FF0000"/>
              </a:solidFill>
            </a:endParaRPr>
          </a:p>
        </p:txBody>
      </p:sp>
    </p:spTree>
    <p:extLst>
      <p:ext uri="{BB962C8B-B14F-4D97-AF65-F5344CB8AC3E}">
        <p14:creationId xmlns:p14="http://schemas.microsoft.com/office/powerpoint/2010/main" val="229070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noGrp="1"/>
          </p:cNvSpPr>
          <p:nvPr>
            <p:ph type="title"/>
          </p:nvPr>
        </p:nvSpPr>
        <p:spPr>
          <a:xfrm>
            <a:off x="2216506" y="2569820"/>
            <a:ext cx="6634813" cy="520695"/>
          </a:xfrm>
        </p:spPr>
        <p:txBody>
          <a:bodyPr>
            <a:normAutofit/>
          </a:bodyPr>
          <a:lstStyle/>
          <a:p>
            <a:r>
              <a:rPr lang="en-GB" sz="2000" dirty="0" smtClean="0"/>
              <a:t>How to use Calculated </a:t>
            </a:r>
            <a:r>
              <a:rPr lang="en-GB" sz="2000" dirty="0"/>
              <a:t>D</a:t>
            </a:r>
            <a:r>
              <a:rPr lang="en-GB" sz="2000" dirty="0" smtClean="0"/>
              <a:t>ata Standard Formats</a:t>
            </a:r>
            <a:endParaRPr lang="en-GB" sz="2000" dirty="0"/>
          </a:p>
        </p:txBody>
      </p:sp>
    </p:spTree>
    <p:extLst>
      <p:ext uri="{BB962C8B-B14F-4D97-AF65-F5344CB8AC3E}">
        <p14:creationId xmlns:p14="http://schemas.microsoft.com/office/powerpoint/2010/main" val="12337673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r>
              <a:rPr lang="en-GB" dirty="0" smtClean="0"/>
              <a:t>New Formatting tab for field type = Calculated Data</a:t>
            </a:r>
            <a:endParaRPr lang="en-GB" dirty="0"/>
          </a:p>
        </p:txBody>
      </p:sp>
      <p:sp>
        <p:nvSpPr>
          <p:cNvPr id="3" name="Content Placeholder 4"/>
          <p:cNvSpPr txBox="1">
            <a:spLocks noGrp="1"/>
          </p:cNvSpPr>
          <p:nvPr>
            <p:ph idx="1"/>
          </p:nvPr>
        </p:nvSpPr>
        <p:spPr>
          <a:xfrm>
            <a:off x="287999" y="1079997"/>
            <a:ext cx="8482926" cy="4508816"/>
          </a:xfrm>
        </p:spPr>
        <p:txBody>
          <a:bodyPr>
            <a:normAutofit/>
          </a:bodyPr>
          <a:lstStyle/>
          <a:p>
            <a:r>
              <a:rPr lang="en-GB" dirty="0" smtClean="0"/>
              <a:t>If you choose to apply a format to your calculated data value, these are the selectable options: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In the next few slides we’ll be going through all options….</a:t>
            </a:r>
          </a:p>
        </p:txBody>
      </p:sp>
      <p:pic>
        <p:nvPicPr>
          <p:cNvPr id="4" name="Picture 3"/>
          <p:cNvPicPr>
            <a:picLocks noChangeAspect="1"/>
          </p:cNvPicPr>
          <p:nvPr/>
        </p:nvPicPr>
        <p:blipFill>
          <a:blip r:embed="rId2"/>
          <a:stretch>
            <a:fillRect/>
          </a:stretch>
        </p:blipFill>
        <p:spPr>
          <a:xfrm>
            <a:off x="644383" y="1827537"/>
            <a:ext cx="5438095" cy="2952381"/>
          </a:xfrm>
          <a:prstGeom prst="rect">
            <a:avLst/>
          </a:prstGeom>
        </p:spPr>
      </p:pic>
      <p:sp>
        <p:nvSpPr>
          <p:cNvPr id="6" name="Right Brace 5"/>
          <p:cNvSpPr/>
          <p:nvPr/>
        </p:nvSpPr>
        <p:spPr>
          <a:xfrm>
            <a:off x="4134770" y="2984601"/>
            <a:ext cx="446227" cy="123626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ctangle 6"/>
          <p:cNvSpPr/>
          <p:nvPr/>
        </p:nvSpPr>
        <p:spPr>
          <a:xfrm>
            <a:off x="4637837" y="3076041"/>
            <a:ext cx="2472537" cy="105338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For all standard formats no further input is required from the user</a:t>
            </a:r>
            <a:endParaRPr lang="en-GB" sz="1200" dirty="0">
              <a:solidFill>
                <a:schemeClr val="bg2">
                  <a:lumMod val="25000"/>
                </a:schemeClr>
              </a:solidFill>
            </a:endParaRPr>
          </a:p>
        </p:txBody>
      </p:sp>
    </p:spTree>
    <p:extLst>
      <p:ext uri="{BB962C8B-B14F-4D97-AF65-F5344CB8AC3E}">
        <p14:creationId xmlns:p14="http://schemas.microsoft.com/office/powerpoint/2010/main" val="10803524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513" y="5021012"/>
            <a:ext cx="3659867" cy="633059"/>
          </a:xfrm>
          <a:prstGeom prst="rect">
            <a:avLst/>
          </a:prstGeom>
        </p:spPr>
      </p:pic>
      <p:sp>
        <p:nvSpPr>
          <p:cNvPr id="2" name="Title 3"/>
          <p:cNvSpPr txBox="1">
            <a:spLocks noGrp="1"/>
          </p:cNvSpPr>
          <p:nvPr>
            <p:ph type="title"/>
          </p:nvPr>
        </p:nvSpPr>
        <p:spPr/>
        <p:txBody>
          <a:bodyPr/>
          <a:lstStyle/>
          <a:p>
            <a:r>
              <a:rPr lang="en-GB" dirty="0" smtClean="0"/>
              <a:t>What to expect for Default format</a:t>
            </a:r>
            <a:endParaRPr lang="en-GB" dirty="0"/>
          </a:p>
        </p:txBody>
      </p:sp>
      <p:sp>
        <p:nvSpPr>
          <p:cNvPr id="3" name="Content Placeholder 4"/>
          <p:cNvSpPr txBox="1">
            <a:spLocks noGrp="1"/>
          </p:cNvSpPr>
          <p:nvPr>
            <p:ph idx="1"/>
          </p:nvPr>
        </p:nvSpPr>
        <p:spPr>
          <a:xfrm>
            <a:off x="287999" y="1079997"/>
            <a:ext cx="8482926" cy="1328156"/>
          </a:xfrm>
        </p:spPr>
        <p:txBody>
          <a:bodyPr>
            <a:normAutofit/>
          </a:bodyPr>
          <a:lstStyle/>
          <a:p>
            <a:r>
              <a:rPr lang="en-GB" dirty="0" smtClean="0"/>
              <a:t>Applies if Default is selected for formatting or if left </a:t>
            </a:r>
            <a:r>
              <a:rPr lang="en-GB" dirty="0" smtClean="0">
                <a:solidFill>
                  <a:srgbClr val="FF0000"/>
                </a:solidFill>
              </a:rPr>
              <a:t>blank</a:t>
            </a:r>
            <a:r>
              <a:rPr lang="en-GB" dirty="0" smtClean="0"/>
              <a:t> </a:t>
            </a:r>
          </a:p>
          <a:p>
            <a:r>
              <a:rPr lang="en-GB" dirty="0" smtClean="0"/>
              <a:t>Default format will display the same as the source field configuration</a:t>
            </a:r>
          </a:p>
          <a:p>
            <a:r>
              <a:rPr lang="en-GB" dirty="0"/>
              <a:t>i.e. The exact result of the calculation </a:t>
            </a:r>
            <a:r>
              <a:rPr lang="en-GB" dirty="0" smtClean="0">
                <a:solidFill>
                  <a:srgbClr val="FF0000"/>
                </a:solidFill>
              </a:rPr>
              <a:t>(without any symbol or placers)</a:t>
            </a:r>
            <a:endParaRPr lang="en-GB" dirty="0">
              <a:solidFill>
                <a:srgbClr val="FF0000"/>
              </a:solidFill>
            </a:endParaRPr>
          </a:p>
        </p:txBody>
      </p:sp>
      <p:pic>
        <p:nvPicPr>
          <p:cNvPr id="6" name="Picture 5"/>
          <p:cNvPicPr>
            <a:picLocks noChangeAspect="1"/>
          </p:cNvPicPr>
          <p:nvPr/>
        </p:nvPicPr>
        <p:blipFill rotWithShape="1">
          <a:blip r:embed="rId3"/>
          <a:srcRect b="5591"/>
          <a:stretch/>
        </p:blipFill>
        <p:spPr>
          <a:xfrm>
            <a:off x="435009" y="2750003"/>
            <a:ext cx="3733371" cy="2516942"/>
          </a:xfrm>
          <a:prstGeom prst="rect">
            <a:avLst/>
          </a:prstGeom>
        </p:spPr>
      </p:pic>
      <p:sp>
        <p:nvSpPr>
          <p:cNvPr id="7" name="Content Placeholder 4"/>
          <p:cNvSpPr txBox="1">
            <a:spLocks noGrp="1"/>
          </p:cNvSpPr>
          <p:nvPr>
            <p:ph idx="1"/>
          </p:nvPr>
        </p:nvSpPr>
        <p:spPr>
          <a:xfrm>
            <a:off x="435009" y="2305496"/>
            <a:ext cx="3880381" cy="486675"/>
          </a:xfrm>
        </p:spPr>
        <p:txBody>
          <a:bodyPr/>
          <a:lstStyle/>
          <a:p>
            <a:pPr marL="0" indent="0">
              <a:buNone/>
            </a:pPr>
            <a:r>
              <a:rPr lang="en-GB" dirty="0" smtClean="0">
                <a:solidFill>
                  <a:schemeClr val="tx1">
                    <a:lumMod val="65000"/>
                    <a:lumOff val="35000"/>
                  </a:schemeClr>
                </a:solidFill>
              </a:rPr>
              <a:t>Set Up in Designer:</a:t>
            </a:r>
            <a:endParaRPr lang="en-GB" dirty="0">
              <a:solidFill>
                <a:schemeClr val="tx1">
                  <a:lumMod val="65000"/>
                  <a:lumOff val="35000"/>
                </a:schemeClr>
              </a:solidFill>
            </a:endParaRPr>
          </a:p>
        </p:txBody>
      </p:sp>
      <p:sp>
        <p:nvSpPr>
          <p:cNvPr id="8" name="Content Placeholder 4"/>
          <p:cNvSpPr txBox="1">
            <a:spLocks noGrp="1"/>
          </p:cNvSpPr>
          <p:nvPr>
            <p:ph idx="1"/>
          </p:nvPr>
        </p:nvSpPr>
        <p:spPr>
          <a:xfrm>
            <a:off x="4434497" y="2305496"/>
            <a:ext cx="4439498" cy="3110497"/>
          </a:xfrm>
        </p:spPr>
        <p:txBody>
          <a:bodyPr>
            <a:normAutofit fontScale="85000" lnSpcReduction="20000"/>
          </a:bodyPr>
          <a:lstStyle/>
          <a:p>
            <a:pPr marL="0" indent="0">
              <a:buNone/>
            </a:pPr>
            <a:r>
              <a:rPr lang="en-GB" dirty="0" smtClean="0">
                <a:solidFill>
                  <a:schemeClr val="tx1">
                    <a:lumMod val="65000"/>
                    <a:lumOff val="35000"/>
                  </a:schemeClr>
                </a:solidFill>
              </a:rPr>
              <a:t>How the user will see it:</a:t>
            </a:r>
          </a:p>
          <a:p>
            <a:pPr marL="0" indent="0">
              <a:buNone/>
            </a:pPr>
            <a:endParaRPr lang="en-GB" dirty="0" smtClean="0">
              <a:solidFill>
                <a:schemeClr val="tx1">
                  <a:lumMod val="65000"/>
                  <a:lumOff val="35000"/>
                </a:schemeClr>
              </a:solidFill>
            </a:endParaRPr>
          </a:p>
          <a:p>
            <a:pPr marL="0" indent="0">
              <a:buNone/>
            </a:pPr>
            <a:endParaRPr lang="en-GB" dirty="0">
              <a:solidFill>
                <a:schemeClr val="tx1">
                  <a:lumMod val="65000"/>
                  <a:lumOff val="35000"/>
                </a:schemeClr>
              </a:solidFill>
            </a:endParaRPr>
          </a:p>
          <a:p>
            <a:pPr marL="0" indent="0">
              <a:buNone/>
            </a:pPr>
            <a:endParaRPr lang="en-GB" dirty="0" smtClean="0">
              <a:solidFill>
                <a:schemeClr val="tx1">
                  <a:lumMod val="65000"/>
                  <a:lumOff val="35000"/>
                </a:schemeClr>
              </a:solidFill>
            </a:endParaRPr>
          </a:p>
          <a:p>
            <a:pPr marL="0" indent="0">
              <a:buNone/>
            </a:pPr>
            <a:endParaRPr lang="en-GB" dirty="0">
              <a:solidFill>
                <a:schemeClr val="tx1">
                  <a:lumMod val="65000"/>
                  <a:lumOff val="35000"/>
                </a:schemeClr>
              </a:solidFill>
            </a:endParaRPr>
          </a:p>
          <a:p>
            <a:pPr marL="0" indent="0">
              <a:buNone/>
            </a:pPr>
            <a:endParaRPr lang="en-GB" sz="1000" dirty="0">
              <a:solidFill>
                <a:schemeClr val="tx1">
                  <a:lumMod val="65000"/>
                  <a:lumOff val="35000"/>
                </a:schemeClr>
              </a:solidFill>
            </a:endParaRPr>
          </a:p>
          <a:p>
            <a:endParaRPr lang="en-GB" sz="3800" dirty="0" smtClean="0">
              <a:solidFill>
                <a:schemeClr val="tx1">
                  <a:lumMod val="65000"/>
                  <a:lumOff val="35000"/>
                </a:schemeClr>
              </a:solidFill>
            </a:endParaRPr>
          </a:p>
          <a:p>
            <a:r>
              <a:rPr lang="en-GB" dirty="0" smtClean="0">
                <a:solidFill>
                  <a:schemeClr val="tx1">
                    <a:lumMod val="65000"/>
                    <a:lumOff val="35000"/>
                  </a:schemeClr>
                </a:solidFill>
              </a:rPr>
              <a:t>Configuration in Designer &amp; value in field: </a:t>
            </a:r>
          </a:p>
          <a:p>
            <a:pPr marL="0" indent="0">
              <a:buNone/>
            </a:pPr>
            <a:r>
              <a:rPr lang="en-GB" dirty="0">
                <a:solidFill>
                  <a:schemeClr val="tx1">
                    <a:lumMod val="65000"/>
                    <a:lumOff val="35000"/>
                  </a:schemeClr>
                </a:solidFill>
              </a:rPr>
              <a:t> </a:t>
            </a:r>
            <a:r>
              <a:rPr lang="en-GB" dirty="0" smtClean="0">
                <a:solidFill>
                  <a:schemeClr val="tx1">
                    <a:lumMod val="65000"/>
                    <a:lumOff val="35000"/>
                  </a:schemeClr>
                </a:solidFill>
              </a:rPr>
              <a:t>   Number 1 – Number 2</a:t>
            </a:r>
          </a:p>
          <a:p>
            <a:pPr lvl="1"/>
            <a:r>
              <a:rPr lang="en-GB" dirty="0" smtClean="0">
                <a:solidFill>
                  <a:schemeClr val="tx1">
                    <a:lumMod val="65000"/>
                    <a:lumOff val="35000"/>
                  </a:schemeClr>
                </a:solidFill>
              </a:rPr>
              <a:t>80 - 56 = 24</a:t>
            </a:r>
          </a:p>
          <a:p>
            <a:pPr lvl="1"/>
            <a:r>
              <a:rPr lang="en-GB" dirty="0" smtClean="0">
                <a:solidFill>
                  <a:schemeClr val="tx1">
                    <a:lumMod val="65000"/>
                    <a:lumOff val="35000"/>
                  </a:schemeClr>
                </a:solidFill>
              </a:rPr>
              <a:t>9 – 12 = -3</a:t>
            </a:r>
          </a:p>
          <a:p>
            <a:pPr lvl="1"/>
            <a:r>
              <a:rPr lang="en-GB" dirty="0" smtClean="0">
                <a:solidFill>
                  <a:schemeClr val="tx1">
                    <a:lumMod val="65000"/>
                    <a:lumOff val="35000"/>
                  </a:schemeClr>
                </a:solidFill>
              </a:rPr>
              <a:t>20 – (-4) = 24</a:t>
            </a:r>
            <a:endParaRPr lang="en-GB" dirty="0">
              <a:solidFill>
                <a:schemeClr val="tx1">
                  <a:lumMod val="65000"/>
                  <a:lumOff val="35000"/>
                </a:schemeClr>
              </a:solidFill>
            </a:endParaRPr>
          </a:p>
        </p:txBody>
      </p:sp>
      <p:sp>
        <p:nvSpPr>
          <p:cNvPr id="12" name="Rounded Rectangular Callout 11"/>
          <p:cNvSpPr/>
          <p:nvPr/>
        </p:nvSpPr>
        <p:spPr>
          <a:xfrm>
            <a:off x="3235913" y="5034904"/>
            <a:ext cx="1293549" cy="605273"/>
          </a:xfrm>
          <a:prstGeom prst="wedgeRoundRectCallout">
            <a:avLst>
              <a:gd name="adj1" fmla="val -84598"/>
              <a:gd name="adj2" fmla="val 29989"/>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Or left blank</a:t>
            </a:r>
            <a:endParaRPr lang="en-GB" sz="1200" dirty="0">
              <a:solidFill>
                <a:schemeClr val="bg2">
                  <a:lumMod val="25000"/>
                </a:schemeClr>
              </a:solidFill>
            </a:endParaRPr>
          </a:p>
        </p:txBody>
      </p:sp>
      <p:pic>
        <p:nvPicPr>
          <p:cNvPr id="5" name="Picture 4"/>
          <p:cNvPicPr>
            <a:picLocks noChangeAspect="1"/>
          </p:cNvPicPr>
          <p:nvPr/>
        </p:nvPicPr>
        <p:blipFill rotWithShape="1">
          <a:blip r:embed="rId4"/>
          <a:srcRect r="21194" b="12036"/>
          <a:stretch/>
        </p:blipFill>
        <p:spPr>
          <a:xfrm>
            <a:off x="4517850" y="2826783"/>
            <a:ext cx="2072586" cy="1173985"/>
          </a:xfrm>
          <a:prstGeom prst="rect">
            <a:avLst/>
          </a:prstGeom>
        </p:spPr>
      </p:pic>
      <p:pic>
        <p:nvPicPr>
          <p:cNvPr id="9" name="Picture 8"/>
          <p:cNvPicPr>
            <a:picLocks noChangeAspect="1"/>
          </p:cNvPicPr>
          <p:nvPr/>
        </p:nvPicPr>
        <p:blipFill rotWithShape="1">
          <a:blip r:embed="rId5"/>
          <a:srcRect l="51044" b="12378"/>
          <a:stretch/>
        </p:blipFill>
        <p:spPr>
          <a:xfrm>
            <a:off x="6590436" y="2826783"/>
            <a:ext cx="1057856" cy="1173985"/>
          </a:xfrm>
          <a:prstGeom prst="rect">
            <a:avLst/>
          </a:prstGeom>
        </p:spPr>
      </p:pic>
      <p:pic>
        <p:nvPicPr>
          <p:cNvPr id="14" name="Picture 13"/>
          <p:cNvPicPr>
            <a:picLocks noChangeAspect="1"/>
          </p:cNvPicPr>
          <p:nvPr/>
        </p:nvPicPr>
        <p:blipFill rotWithShape="1">
          <a:blip r:embed="rId6"/>
          <a:srcRect l="46255" r="15817" b="62225"/>
          <a:stretch/>
        </p:blipFill>
        <p:spPr>
          <a:xfrm>
            <a:off x="7648292" y="2833763"/>
            <a:ext cx="984522" cy="1160179"/>
          </a:xfrm>
          <a:prstGeom prst="rect">
            <a:avLst/>
          </a:prstGeom>
        </p:spPr>
      </p:pic>
      <p:sp>
        <p:nvSpPr>
          <p:cNvPr id="15" name="Rectangle 14"/>
          <p:cNvSpPr/>
          <p:nvPr/>
        </p:nvSpPr>
        <p:spPr>
          <a:xfrm>
            <a:off x="4529462" y="2840780"/>
            <a:ext cx="1019759" cy="1153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553059" y="2840780"/>
            <a:ext cx="1048989" cy="1153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607077" y="2840780"/>
            <a:ext cx="1048989" cy="1153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659905" y="2840780"/>
            <a:ext cx="972910" cy="1153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549221" y="2646346"/>
            <a:ext cx="104121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0" name="Rectangle 19"/>
          <p:cNvSpPr/>
          <p:nvPr/>
        </p:nvSpPr>
        <p:spPr>
          <a:xfrm>
            <a:off x="6607352" y="2646346"/>
            <a:ext cx="104121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1" name="Rectangle 20"/>
          <p:cNvSpPr/>
          <p:nvPr/>
        </p:nvSpPr>
        <p:spPr>
          <a:xfrm>
            <a:off x="7668723" y="2646345"/>
            <a:ext cx="964091"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2" name="Oval 21"/>
          <p:cNvSpPr/>
          <p:nvPr/>
        </p:nvSpPr>
        <p:spPr>
          <a:xfrm>
            <a:off x="5632574" y="3770795"/>
            <a:ext cx="594349"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722357" y="3770795"/>
            <a:ext cx="594349"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673789" y="3754626"/>
            <a:ext cx="594349"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2777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r>
              <a:rPr lang="en-GB" dirty="0" smtClean="0"/>
              <a:t>What to expect for </a:t>
            </a:r>
            <a:r>
              <a:rPr lang="en-GB" dirty="0"/>
              <a:t>Currency format</a:t>
            </a:r>
          </a:p>
        </p:txBody>
      </p:sp>
      <p:sp>
        <p:nvSpPr>
          <p:cNvPr id="3" name="Content Placeholder 4"/>
          <p:cNvSpPr txBox="1">
            <a:spLocks noGrp="1"/>
          </p:cNvSpPr>
          <p:nvPr>
            <p:ph idx="1"/>
          </p:nvPr>
        </p:nvSpPr>
        <p:spPr>
          <a:xfrm>
            <a:off x="287999" y="1079996"/>
            <a:ext cx="8482926" cy="944247"/>
          </a:xfrm>
        </p:spPr>
        <p:txBody>
          <a:bodyPr>
            <a:normAutofit/>
          </a:bodyPr>
          <a:lstStyle/>
          <a:p>
            <a:r>
              <a:rPr lang="en-GB" dirty="0"/>
              <a:t>A currency value as per the set up</a:t>
            </a:r>
          </a:p>
          <a:p>
            <a:r>
              <a:rPr lang="en-GB" dirty="0" smtClean="0"/>
              <a:t>i.e</a:t>
            </a:r>
            <a:r>
              <a:rPr lang="en-GB" dirty="0"/>
              <a:t>. The exact result of the calculation </a:t>
            </a:r>
            <a:r>
              <a:rPr lang="en-GB" dirty="0" smtClean="0"/>
              <a:t>using </a:t>
            </a:r>
            <a:r>
              <a:rPr lang="en-GB" dirty="0" smtClean="0">
                <a:solidFill>
                  <a:srgbClr val="FF0000"/>
                </a:solidFill>
              </a:rPr>
              <a:t>current culture* </a:t>
            </a:r>
            <a:r>
              <a:rPr lang="en-GB" dirty="0"/>
              <a:t>symbol = $</a:t>
            </a:r>
          </a:p>
        </p:txBody>
      </p:sp>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rPr>
              <a:t>Set Up in Designer:</a:t>
            </a:r>
          </a:p>
          <a:p>
            <a:pPr marL="0" indent="0">
              <a:buNone/>
            </a:pPr>
            <a:endParaRPr lang="en-GB" dirty="0">
              <a:solidFill>
                <a:schemeClr val="tx1">
                  <a:lumMod val="65000"/>
                  <a:lumOff val="35000"/>
                </a:schemeClr>
              </a:solidFill>
            </a:endParaRPr>
          </a:p>
          <a:p>
            <a:pPr marL="0" indent="0">
              <a:buNone/>
            </a:pPr>
            <a:endParaRPr lang="en-GB" dirty="0" smtClean="0">
              <a:solidFill>
                <a:schemeClr val="tx1">
                  <a:lumMod val="65000"/>
                  <a:lumOff val="35000"/>
                </a:schemeClr>
              </a:solidFill>
            </a:endParaRPr>
          </a:p>
          <a:p>
            <a:pPr marL="0" indent="0">
              <a:buNone/>
            </a:pPr>
            <a:endParaRPr lang="en-GB" dirty="0">
              <a:solidFill>
                <a:schemeClr val="tx1">
                  <a:lumMod val="65000"/>
                  <a:lumOff val="35000"/>
                </a:schemeClr>
              </a:solidFill>
            </a:endParaRPr>
          </a:p>
          <a:p>
            <a:pPr marL="0" indent="0">
              <a:buNone/>
            </a:pPr>
            <a:endParaRPr lang="en-GB" sz="1200" dirty="0" smtClean="0">
              <a:solidFill>
                <a:schemeClr val="tx1">
                  <a:lumMod val="65000"/>
                  <a:lumOff val="35000"/>
                </a:schemeClr>
              </a:solidFill>
            </a:endParaRPr>
          </a:p>
          <a:p>
            <a:pPr marL="0" indent="0">
              <a:buNone/>
            </a:pPr>
            <a:r>
              <a:rPr lang="en-GB" dirty="0" smtClean="0">
                <a:solidFill>
                  <a:schemeClr val="tx1">
                    <a:lumMod val="65000"/>
                    <a:lumOff val="35000"/>
                  </a:schemeClr>
                </a:solidFill>
              </a:rPr>
              <a:t>Standard numeric format string:</a:t>
            </a:r>
            <a:endParaRPr lang="en-GB" dirty="0">
              <a:solidFill>
                <a:schemeClr val="tx1">
                  <a:lumMod val="65000"/>
                  <a:lumOff val="35000"/>
                </a:schemeClr>
              </a:solidFill>
            </a:endParaRPr>
          </a:p>
        </p:txBody>
      </p:sp>
      <p:sp>
        <p:nvSpPr>
          <p:cNvPr id="8" name="Content Placeholder 4"/>
          <p:cNvSpPr txBox="1">
            <a:spLocks noGrp="1"/>
          </p:cNvSpPr>
          <p:nvPr>
            <p:ph idx="1"/>
          </p:nvPr>
        </p:nvSpPr>
        <p:spPr>
          <a:xfrm>
            <a:off x="4434497" y="1837836"/>
            <a:ext cx="4336428" cy="3555356"/>
          </a:xfrm>
        </p:spPr>
        <p:txBody>
          <a:bodyPr>
            <a:normAutofit lnSpcReduction="10000"/>
          </a:bodyPr>
          <a:lstStyle/>
          <a:p>
            <a:pPr marL="0" indent="0">
              <a:buNone/>
            </a:pPr>
            <a:r>
              <a:rPr lang="en-GB" dirty="0" smtClean="0">
                <a:solidFill>
                  <a:schemeClr val="tx1">
                    <a:lumMod val="65000"/>
                    <a:lumOff val="35000"/>
                  </a:schemeClr>
                </a:solidFill>
              </a:rPr>
              <a:t>How the user will see it:</a:t>
            </a:r>
          </a:p>
          <a:p>
            <a:pPr marL="0" indent="0">
              <a:buNone/>
            </a:pPr>
            <a:endParaRPr lang="en-GB" dirty="0">
              <a:solidFill>
                <a:schemeClr val="tx1">
                  <a:lumMod val="65000"/>
                  <a:lumOff val="35000"/>
                </a:schemeClr>
              </a:solidFill>
            </a:endParaRPr>
          </a:p>
          <a:p>
            <a:pPr marL="0" indent="0">
              <a:buNone/>
            </a:pPr>
            <a:endParaRPr lang="en-GB" dirty="0" smtClean="0">
              <a:solidFill>
                <a:schemeClr val="tx1">
                  <a:lumMod val="65000"/>
                  <a:lumOff val="35000"/>
                </a:schemeClr>
              </a:solidFill>
            </a:endParaRPr>
          </a:p>
          <a:p>
            <a:pPr marL="0" indent="0">
              <a:buNone/>
            </a:pPr>
            <a:endParaRPr lang="en-GB" dirty="0">
              <a:solidFill>
                <a:schemeClr val="tx1">
                  <a:lumMod val="65000"/>
                  <a:lumOff val="35000"/>
                </a:schemeClr>
              </a:solidFill>
            </a:endParaRPr>
          </a:p>
          <a:p>
            <a:pPr marL="0" indent="0">
              <a:buNone/>
            </a:pPr>
            <a:endParaRPr lang="en-GB" dirty="0" smtClean="0">
              <a:solidFill>
                <a:schemeClr val="tx1">
                  <a:lumMod val="65000"/>
                  <a:lumOff val="35000"/>
                </a:schemeClr>
              </a:solidFill>
            </a:endParaRPr>
          </a:p>
          <a:p>
            <a:pPr marL="0" indent="0">
              <a:buNone/>
            </a:pPr>
            <a:endParaRPr lang="en-GB" dirty="0">
              <a:solidFill>
                <a:schemeClr val="tx1">
                  <a:lumMod val="65000"/>
                  <a:lumOff val="35000"/>
                </a:schemeClr>
              </a:solidFill>
            </a:endParaRPr>
          </a:p>
          <a:p>
            <a:r>
              <a:rPr lang="en-GB" sz="1900" dirty="0" smtClean="0">
                <a:solidFill>
                  <a:schemeClr val="tx1">
                    <a:lumMod val="65000"/>
                    <a:lumOff val="35000"/>
                  </a:schemeClr>
                </a:solidFill>
              </a:rPr>
              <a:t>Configuration in Designer </a:t>
            </a:r>
            <a:r>
              <a:rPr lang="en-GB" sz="1800" dirty="0">
                <a:solidFill>
                  <a:schemeClr val="tx1">
                    <a:lumMod val="65000"/>
                    <a:lumOff val="35000"/>
                  </a:schemeClr>
                </a:solidFill>
              </a:rPr>
              <a:t>&amp; value in </a:t>
            </a:r>
            <a:r>
              <a:rPr lang="en-GB" sz="1800" dirty="0" smtClean="0">
                <a:solidFill>
                  <a:schemeClr val="tx1">
                    <a:lumMod val="65000"/>
                    <a:lumOff val="35000"/>
                  </a:schemeClr>
                </a:solidFill>
              </a:rPr>
              <a:t>field</a:t>
            </a:r>
            <a:r>
              <a:rPr lang="en-GB" sz="1900" dirty="0" smtClean="0">
                <a:solidFill>
                  <a:schemeClr val="tx1">
                    <a:lumMod val="65000"/>
                    <a:lumOff val="35000"/>
                  </a:schemeClr>
                </a:solidFill>
              </a:rPr>
              <a:t>: Number 1 * Number 2</a:t>
            </a:r>
          </a:p>
          <a:p>
            <a:pPr lvl="1"/>
            <a:r>
              <a:rPr lang="en-GB" sz="1700" dirty="0" smtClean="0">
                <a:solidFill>
                  <a:schemeClr val="tx1">
                    <a:lumMod val="65000"/>
                    <a:lumOff val="35000"/>
                  </a:schemeClr>
                </a:solidFill>
              </a:rPr>
              <a:t>80 x 56 = 4480</a:t>
            </a:r>
          </a:p>
          <a:p>
            <a:pPr lvl="1"/>
            <a:r>
              <a:rPr lang="en-GB" sz="1700" dirty="0" smtClean="0">
                <a:solidFill>
                  <a:schemeClr val="tx1">
                    <a:lumMod val="65000"/>
                    <a:lumOff val="35000"/>
                  </a:schemeClr>
                </a:solidFill>
              </a:rPr>
              <a:t>9 x 12 = 108</a:t>
            </a:r>
          </a:p>
          <a:p>
            <a:pPr lvl="1"/>
            <a:r>
              <a:rPr lang="en-GB" sz="1700" dirty="0" smtClean="0">
                <a:solidFill>
                  <a:schemeClr val="tx1">
                    <a:lumMod val="65000"/>
                    <a:lumOff val="35000"/>
                  </a:schemeClr>
                </a:solidFill>
              </a:rPr>
              <a:t>20 x (-4) = -80</a:t>
            </a:r>
            <a:endParaRPr lang="en-GB" sz="1700" dirty="0">
              <a:solidFill>
                <a:schemeClr val="tx1">
                  <a:lumMod val="65000"/>
                  <a:lumOff val="35000"/>
                </a:schemeClr>
              </a:solidFill>
            </a:endParaRPr>
          </a:p>
        </p:txBody>
      </p:sp>
      <p:pic>
        <p:nvPicPr>
          <p:cNvPr id="4" name="Picture 3"/>
          <p:cNvPicPr>
            <a:picLocks noChangeAspect="1"/>
          </p:cNvPicPr>
          <p:nvPr/>
        </p:nvPicPr>
        <p:blipFill>
          <a:blip r:embed="rId3"/>
          <a:stretch>
            <a:fillRect/>
          </a:stretch>
        </p:blipFill>
        <p:spPr>
          <a:xfrm>
            <a:off x="435008" y="2292107"/>
            <a:ext cx="3733372" cy="988973"/>
          </a:xfrm>
          <a:prstGeom prst="rect">
            <a:avLst/>
          </a:prstGeom>
        </p:spPr>
      </p:pic>
      <p:pic>
        <p:nvPicPr>
          <p:cNvPr id="5" name="Picture 4"/>
          <p:cNvPicPr>
            <a:picLocks noChangeAspect="1"/>
          </p:cNvPicPr>
          <p:nvPr/>
        </p:nvPicPr>
        <p:blipFill rotWithShape="1">
          <a:blip r:embed="rId4"/>
          <a:srcRect r="6570"/>
          <a:stretch/>
        </p:blipFill>
        <p:spPr>
          <a:xfrm>
            <a:off x="435008" y="3920260"/>
            <a:ext cx="3727908" cy="1000749"/>
          </a:xfrm>
          <a:prstGeom prst="rect">
            <a:avLst/>
          </a:prstGeom>
        </p:spPr>
      </p:pic>
      <p:sp>
        <p:nvSpPr>
          <p:cNvPr id="12" name="TextBox 11"/>
          <p:cNvSpPr txBox="1"/>
          <p:nvPr/>
        </p:nvSpPr>
        <p:spPr>
          <a:xfrm>
            <a:off x="205396" y="5441504"/>
            <a:ext cx="8458200" cy="215444"/>
          </a:xfrm>
          <a:prstGeom prst="rect">
            <a:avLst/>
          </a:prstGeom>
          <a:noFill/>
        </p:spPr>
        <p:txBody>
          <a:bodyPr wrap="square" rtlCol="0">
            <a:spAutoFit/>
          </a:bodyPr>
          <a:lstStyle/>
          <a:p>
            <a:r>
              <a:rPr lang="en-GB" sz="800" dirty="0" smtClean="0">
                <a:solidFill>
                  <a:srgbClr val="FF0000"/>
                </a:solidFill>
              </a:rPr>
              <a:t>* LMS have an enhancement user story to customise the Currency symbol when the format is selected (this will be done in the next release)</a:t>
            </a:r>
            <a:endParaRPr lang="en-GB" sz="800" dirty="0"/>
          </a:p>
        </p:txBody>
      </p:sp>
      <p:pic>
        <p:nvPicPr>
          <p:cNvPr id="29" name="Picture 28"/>
          <p:cNvPicPr>
            <a:picLocks noChangeAspect="1"/>
          </p:cNvPicPr>
          <p:nvPr/>
        </p:nvPicPr>
        <p:blipFill rotWithShape="1">
          <a:blip r:embed="rId5"/>
          <a:srcRect l="45465" r="15531" b="56804"/>
          <a:stretch/>
        </p:blipFill>
        <p:spPr>
          <a:xfrm>
            <a:off x="7663467" y="2352180"/>
            <a:ext cx="969347" cy="1322645"/>
          </a:xfrm>
          <a:prstGeom prst="rect">
            <a:avLst/>
          </a:prstGeom>
        </p:spPr>
      </p:pic>
      <p:pic>
        <p:nvPicPr>
          <p:cNvPr id="30" name="Picture 29"/>
          <p:cNvPicPr>
            <a:picLocks noChangeAspect="1"/>
          </p:cNvPicPr>
          <p:nvPr/>
        </p:nvPicPr>
        <p:blipFill rotWithShape="1">
          <a:blip r:embed="rId6"/>
          <a:srcRect l="52160"/>
          <a:stretch/>
        </p:blipFill>
        <p:spPr>
          <a:xfrm>
            <a:off x="6605886" y="2352180"/>
            <a:ext cx="1037102" cy="1344219"/>
          </a:xfrm>
          <a:prstGeom prst="rect">
            <a:avLst/>
          </a:prstGeom>
        </p:spPr>
      </p:pic>
      <p:pic>
        <p:nvPicPr>
          <p:cNvPr id="31" name="Picture 30"/>
          <p:cNvPicPr>
            <a:picLocks noChangeAspect="1"/>
          </p:cNvPicPr>
          <p:nvPr/>
        </p:nvPicPr>
        <p:blipFill rotWithShape="1">
          <a:blip r:embed="rId7"/>
          <a:srcRect r="21119"/>
          <a:stretch/>
        </p:blipFill>
        <p:spPr>
          <a:xfrm>
            <a:off x="4529462" y="2352180"/>
            <a:ext cx="2055945" cy="1322646"/>
          </a:xfrm>
          <a:prstGeom prst="rect">
            <a:avLst/>
          </a:prstGeom>
        </p:spPr>
      </p:pic>
      <p:sp>
        <p:nvSpPr>
          <p:cNvPr id="32" name="Rectangle 31"/>
          <p:cNvSpPr/>
          <p:nvPr/>
        </p:nvSpPr>
        <p:spPr>
          <a:xfrm>
            <a:off x="4529462" y="2345200"/>
            <a:ext cx="1019759" cy="1329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5553059" y="2345200"/>
            <a:ext cx="1048989" cy="1329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607077" y="2345200"/>
            <a:ext cx="1048989" cy="1336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7659905" y="2345200"/>
            <a:ext cx="972910" cy="1336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549221" y="2150766"/>
            <a:ext cx="104121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37" name="Rectangle 36"/>
          <p:cNvSpPr/>
          <p:nvPr/>
        </p:nvSpPr>
        <p:spPr>
          <a:xfrm>
            <a:off x="6607352" y="2150766"/>
            <a:ext cx="104121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38" name="Rectangle 37"/>
          <p:cNvSpPr/>
          <p:nvPr/>
        </p:nvSpPr>
        <p:spPr>
          <a:xfrm>
            <a:off x="7668723" y="2150765"/>
            <a:ext cx="964091"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39" name="Oval 38"/>
          <p:cNvSpPr/>
          <p:nvPr/>
        </p:nvSpPr>
        <p:spPr>
          <a:xfrm>
            <a:off x="5632574" y="3439975"/>
            <a:ext cx="72510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722357" y="3460915"/>
            <a:ext cx="680238"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673789" y="3464996"/>
            <a:ext cx="658394"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030764" y="4286308"/>
            <a:ext cx="856418" cy="2341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3462156" y="4780741"/>
            <a:ext cx="1507714" cy="596900"/>
          </a:xfrm>
          <a:prstGeom prst="wedgeRoundRectCallout">
            <a:avLst>
              <a:gd name="adj1" fmla="val -37603"/>
              <a:gd name="adj2" fmla="val -101683"/>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0000"/>
                </a:solidFill>
              </a:rPr>
              <a:t>*</a:t>
            </a:r>
            <a:r>
              <a:rPr lang="en-GB" sz="1200" dirty="0" smtClean="0">
                <a:solidFill>
                  <a:schemeClr val="bg2">
                    <a:lumMod val="25000"/>
                  </a:schemeClr>
                </a:solidFill>
              </a:rPr>
              <a:t> EIMS webserver setting is US culture (Azure)</a:t>
            </a:r>
            <a:endParaRPr lang="en-GB" sz="1200" dirty="0">
              <a:solidFill>
                <a:schemeClr val="bg2">
                  <a:lumMod val="25000"/>
                </a:schemeClr>
              </a:solidFill>
            </a:endParaRPr>
          </a:p>
        </p:txBody>
      </p:sp>
      <p:sp>
        <p:nvSpPr>
          <p:cNvPr id="14" name="Rounded Rectangular Callout 13"/>
          <p:cNvSpPr/>
          <p:nvPr/>
        </p:nvSpPr>
        <p:spPr>
          <a:xfrm>
            <a:off x="7517060" y="1984846"/>
            <a:ext cx="1293549" cy="989291"/>
          </a:xfrm>
          <a:prstGeom prst="wedgeRoundRectCallout">
            <a:avLst>
              <a:gd name="adj1" fmla="val -17625"/>
              <a:gd name="adj2" fmla="val 92443"/>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So, at the moment all currency calculation format will be $</a:t>
            </a:r>
            <a:endParaRPr lang="en-GB" sz="1200" dirty="0">
              <a:solidFill>
                <a:schemeClr val="bg2">
                  <a:lumMod val="25000"/>
                </a:schemeClr>
              </a:solidFill>
            </a:endParaRPr>
          </a:p>
        </p:txBody>
      </p:sp>
    </p:spTree>
    <p:extLst>
      <p:ext uri="{BB962C8B-B14F-4D97-AF65-F5344CB8AC3E}">
        <p14:creationId xmlns:p14="http://schemas.microsoft.com/office/powerpoint/2010/main" val="2148475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10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l="51862" r="5154" b="40085"/>
          <a:stretch/>
        </p:blipFill>
        <p:spPr>
          <a:xfrm>
            <a:off x="7572298" y="2394572"/>
            <a:ext cx="929030" cy="1694518"/>
          </a:xfrm>
          <a:prstGeom prst="rect">
            <a:avLst/>
          </a:prstGeom>
        </p:spPr>
      </p:pic>
      <p:pic>
        <p:nvPicPr>
          <p:cNvPr id="33" name="Picture 32"/>
          <p:cNvPicPr>
            <a:picLocks noChangeAspect="1"/>
          </p:cNvPicPr>
          <p:nvPr/>
        </p:nvPicPr>
        <p:blipFill rotWithShape="1">
          <a:blip r:embed="rId4"/>
          <a:srcRect l="45688" r="15048" b="40024"/>
          <a:stretch/>
        </p:blipFill>
        <p:spPr>
          <a:xfrm>
            <a:off x="6619759" y="2387078"/>
            <a:ext cx="933642" cy="1687366"/>
          </a:xfrm>
          <a:prstGeom prst="rect">
            <a:avLst/>
          </a:prstGeom>
        </p:spPr>
      </p:pic>
      <p:pic>
        <p:nvPicPr>
          <p:cNvPr id="32" name="Picture 31"/>
          <p:cNvPicPr>
            <a:picLocks noChangeAspect="1"/>
          </p:cNvPicPr>
          <p:nvPr/>
        </p:nvPicPr>
        <p:blipFill rotWithShape="1">
          <a:blip r:embed="rId5"/>
          <a:srcRect r="11236" b="39375"/>
          <a:stretch/>
        </p:blipFill>
        <p:spPr>
          <a:xfrm>
            <a:off x="4531149" y="2394572"/>
            <a:ext cx="2065218" cy="1679873"/>
          </a:xfrm>
          <a:prstGeom prst="rect">
            <a:avLst/>
          </a:prstGeom>
        </p:spPr>
      </p:pic>
      <p:sp>
        <p:nvSpPr>
          <p:cNvPr id="8" name="Content Placeholder 4"/>
          <p:cNvSpPr txBox="1">
            <a:spLocks noGrp="1"/>
          </p:cNvSpPr>
          <p:nvPr>
            <p:ph idx="1"/>
          </p:nvPr>
        </p:nvSpPr>
        <p:spPr>
          <a:xfrm>
            <a:off x="4523346" y="1837836"/>
            <a:ext cx="4336428" cy="3794868"/>
          </a:xfrm>
        </p:spPr>
        <p:txBody>
          <a:bodyPr>
            <a:normAutofit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3600" dirty="0" smtClean="0">
              <a:solidFill>
                <a:schemeClr val="tx1">
                  <a:lumMod val="65000"/>
                  <a:lumOff val="35000"/>
                </a:schemeClr>
              </a:solidFill>
              <a:latin typeface="Arial" panose="020B0604020202020204" pitchFamily="34" charset="0"/>
              <a:cs typeface="Arial" panose="020B0604020202020204" pitchFamily="34" charset="0"/>
            </a:endParaRPr>
          </a:p>
          <a:p>
            <a:r>
              <a:rPr lang="en-GB" sz="1800"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sz="1800" dirty="0">
                <a:solidFill>
                  <a:schemeClr val="tx1">
                    <a:lumMod val="65000"/>
                    <a:lumOff val="35000"/>
                  </a:schemeClr>
                </a:solidFill>
              </a:rPr>
              <a:t>&amp; value in field </a:t>
            </a:r>
            <a:r>
              <a:rPr lang="en-GB" sz="1800" dirty="0" smtClean="0">
                <a:solidFill>
                  <a:schemeClr val="tx1">
                    <a:lumMod val="65000"/>
                    <a:lumOff val="35000"/>
                  </a:schemeClr>
                </a:solidFill>
                <a:latin typeface="Arial" panose="020B0604020202020204" pitchFamily="34" charset="0"/>
                <a:cs typeface="Arial" panose="020B0604020202020204" pitchFamily="34" charset="0"/>
              </a:rPr>
              <a:t>: Number 1 </a:t>
            </a:r>
            <a:r>
              <a:rPr lang="en-GB" sz="1800" dirty="0">
                <a:solidFill>
                  <a:schemeClr val="tx1">
                    <a:lumMod val="65000"/>
                    <a:lumOff val="35000"/>
                  </a:schemeClr>
                </a:solidFill>
                <a:latin typeface="Arial" panose="020B0604020202020204" pitchFamily="34" charset="0"/>
                <a:cs typeface="Arial" panose="020B0604020202020204" pitchFamily="34" charset="0"/>
              </a:rPr>
              <a:t>-</a:t>
            </a:r>
            <a:r>
              <a:rPr lang="en-GB" sz="1800"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80 - 120 = -40</a:t>
            </a: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20 - 3.75 = 16.25</a:t>
            </a: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-20 </a:t>
            </a:r>
            <a:r>
              <a:rPr lang="en-GB" sz="1600" dirty="0">
                <a:solidFill>
                  <a:schemeClr val="tx1">
                    <a:lumMod val="65000"/>
                    <a:lumOff val="35000"/>
                  </a:schemeClr>
                </a:solidFill>
                <a:latin typeface="Arial" panose="020B0604020202020204" pitchFamily="34" charset="0"/>
                <a:cs typeface="Arial" panose="020B0604020202020204" pitchFamily="34" charset="0"/>
              </a:rPr>
              <a:t>-</a:t>
            </a:r>
            <a:r>
              <a:rPr lang="en-GB" sz="1600" dirty="0" smtClean="0">
                <a:solidFill>
                  <a:schemeClr val="tx1">
                    <a:lumMod val="65000"/>
                    <a:lumOff val="35000"/>
                  </a:schemeClr>
                </a:solidFill>
                <a:latin typeface="Arial" panose="020B0604020202020204" pitchFamily="34" charset="0"/>
                <a:cs typeface="Arial" panose="020B0604020202020204" pitchFamily="34" charset="0"/>
              </a:rPr>
              <a:t> 16.25 = -36.25</a:t>
            </a:r>
          </a:p>
        </p:txBody>
      </p:sp>
      <p:sp>
        <p:nvSpPr>
          <p:cNvPr id="2" name="Title 3"/>
          <p:cNvSpPr txBox="1">
            <a:spLocks noGrp="1"/>
          </p:cNvSpPr>
          <p:nvPr>
            <p:ph type="title"/>
          </p:nvPr>
        </p:nvSpPr>
        <p:spPr>
          <a:xfrm>
            <a:off x="273778" y="38579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smtClean="0"/>
              <a:t>Number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91218" y="935322"/>
            <a:ext cx="8482926" cy="944247"/>
          </a:xfrm>
        </p:spPr>
        <p:txBody>
          <a:bodyPr>
            <a:normAutofit fontScale="92500" lnSpcReduction="10000"/>
          </a:bodyPr>
          <a:lstStyle/>
          <a:p>
            <a:r>
              <a:rPr lang="en-GB" dirty="0" smtClean="0"/>
              <a:t>Integral </a:t>
            </a:r>
            <a:r>
              <a:rPr lang="en-GB" dirty="0"/>
              <a:t>and decimal digits, group separators, and a decimal separator with optional negative sign</a:t>
            </a:r>
            <a:endParaRPr lang="en-GB" dirty="0">
              <a:solidFill>
                <a:srgbClr val="FF0000"/>
              </a:solidFill>
            </a:endParaRPr>
          </a:p>
          <a:p>
            <a:r>
              <a:rPr lang="en-GB" dirty="0" smtClean="0">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a:t>
            </a:r>
            <a:r>
              <a:rPr lang="en-GB" dirty="0"/>
              <a:t>Standard Number = number with 2 decimal spaces</a:t>
            </a:r>
          </a:p>
          <a:p>
            <a:endParaRPr lang="en-GB" dirty="0">
              <a:solidFill>
                <a:srgbClr val="FF0000"/>
              </a:solidFill>
              <a:latin typeface="Arial" panose="020B0604020202020204" pitchFamily="34" charset="0"/>
              <a:cs typeface="Arial" panose="020B0604020202020204" pitchFamily="34" charset="0"/>
            </a:endParaRPr>
          </a:p>
        </p:txBody>
      </p:sp>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Standard numeric format string:</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Rectangle 21"/>
          <p:cNvSpPr/>
          <p:nvPr/>
        </p:nvSpPr>
        <p:spPr>
          <a:xfrm>
            <a:off x="4529462" y="2387079"/>
            <a:ext cx="1067651" cy="1687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597113" y="2387079"/>
            <a:ext cx="1004935" cy="1687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8" y="2387080"/>
            <a:ext cx="946324" cy="1687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567155" y="2387079"/>
            <a:ext cx="939316" cy="16873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97113" y="2192646"/>
            <a:ext cx="993322"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14668" y="2192646"/>
            <a:ext cx="93873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575974" y="21926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75693" y="3850175"/>
            <a:ext cx="944066" cy="27346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593032" y="3857825"/>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666473" y="3847613"/>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6"/>
          <a:stretch>
            <a:fillRect/>
          </a:stretch>
        </p:blipFill>
        <p:spPr>
          <a:xfrm>
            <a:off x="448572" y="2325567"/>
            <a:ext cx="3731811" cy="978318"/>
          </a:xfrm>
          <a:prstGeom prst="rect">
            <a:avLst/>
          </a:prstGeom>
        </p:spPr>
      </p:pic>
      <p:pic>
        <p:nvPicPr>
          <p:cNvPr id="11" name="Picture 10"/>
          <p:cNvPicPr>
            <a:picLocks noChangeAspect="1"/>
          </p:cNvPicPr>
          <p:nvPr/>
        </p:nvPicPr>
        <p:blipFill rotWithShape="1">
          <a:blip r:embed="rId7"/>
          <a:srcRect b="5632"/>
          <a:stretch/>
        </p:blipFill>
        <p:spPr>
          <a:xfrm>
            <a:off x="448572" y="3972865"/>
            <a:ext cx="3731811" cy="647791"/>
          </a:xfrm>
          <a:prstGeom prst="rect">
            <a:avLst/>
          </a:prstGeom>
        </p:spPr>
      </p:pic>
    </p:spTree>
    <p:extLst>
      <p:ext uri="{BB962C8B-B14F-4D97-AF65-F5344CB8AC3E}">
        <p14:creationId xmlns:p14="http://schemas.microsoft.com/office/powerpoint/2010/main" val="2240948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l="51862" r="4816" b="34394"/>
          <a:stretch/>
        </p:blipFill>
        <p:spPr>
          <a:xfrm>
            <a:off x="7570126" y="2387079"/>
            <a:ext cx="936345" cy="1855453"/>
          </a:xfrm>
          <a:prstGeom prst="rect">
            <a:avLst/>
          </a:prstGeom>
        </p:spPr>
      </p:pic>
      <p:pic>
        <p:nvPicPr>
          <p:cNvPr id="36" name="Picture 35"/>
          <p:cNvPicPr>
            <a:picLocks noChangeAspect="1"/>
          </p:cNvPicPr>
          <p:nvPr/>
        </p:nvPicPr>
        <p:blipFill rotWithShape="1">
          <a:blip r:embed="rId4"/>
          <a:srcRect l="44245" r="15625" b="34412"/>
          <a:stretch/>
        </p:blipFill>
        <p:spPr>
          <a:xfrm>
            <a:off x="6607077" y="2387079"/>
            <a:ext cx="950021" cy="1837108"/>
          </a:xfrm>
          <a:prstGeom prst="rect">
            <a:avLst/>
          </a:prstGeom>
        </p:spPr>
      </p:pic>
      <p:pic>
        <p:nvPicPr>
          <p:cNvPr id="35" name="Picture 34"/>
          <p:cNvPicPr>
            <a:picLocks noChangeAspect="1"/>
          </p:cNvPicPr>
          <p:nvPr/>
        </p:nvPicPr>
        <p:blipFill rotWithShape="1">
          <a:blip r:embed="rId5"/>
          <a:srcRect r="11625" b="34169"/>
          <a:stretch/>
        </p:blipFill>
        <p:spPr>
          <a:xfrm>
            <a:off x="4523347" y="2380062"/>
            <a:ext cx="2078702" cy="1844125"/>
          </a:xfrm>
          <a:prstGeom prst="rect">
            <a:avLst/>
          </a:prstGeom>
        </p:spPr>
      </p:pic>
      <p:sp>
        <p:nvSpPr>
          <p:cNvPr id="8" name="Content Placeholder 4"/>
          <p:cNvSpPr txBox="1">
            <a:spLocks noGrp="1"/>
          </p:cNvSpPr>
          <p:nvPr>
            <p:ph idx="1"/>
          </p:nvPr>
        </p:nvSpPr>
        <p:spPr>
          <a:xfrm>
            <a:off x="4498259" y="1837835"/>
            <a:ext cx="4336428" cy="3877165"/>
          </a:xfrm>
        </p:spPr>
        <p:txBody>
          <a:bodyPr>
            <a:normAutofit fontScale="92500" lnSpcReduction="10000"/>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How the user will see it:</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000" dirty="0">
              <a:solidFill>
                <a:schemeClr val="tx1">
                  <a:lumMod val="65000"/>
                  <a:lumOff val="35000"/>
                </a:schemeClr>
              </a:solidFill>
              <a:latin typeface="Arial" panose="020B0604020202020204" pitchFamily="34" charset="0"/>
              <a:cs typeface="Arial" panose="020B0604020202020204" pitchFamily="34" charset="0"/>
            </a:endParaRPr>
          </a:p>
          <a:p>
            <a:endParaRPr lang="en-GB" sz="5800" dirty="0" smtClean="0">
              <a:solidFill>
                <a:schemeClr val="tx1">
                  <a:lumMod val="65000"/>
                  <a:lumOff val="35000"/>
                </a:schemeClr>
              </a:solidFill>
              <a:latin typeface="Arial" panose="020B0604020202020204" pitchFamily="34" charset="0"/>
              <a:cs typeface="Arial" panose="020B0604020202020204" pitchFamily="34" charset="0"/>
            </a:endParaRPr>
          </a:p>
          <a:p>
            <a:r>
              <a:rPr lang="en-GB" sz="1800" dirty="0" smtClean="0">
                <a:solidFill>
                  <a:schemeClr val="tx1">
                    <a:lumMod val="65000"/>
                    <a:lumOff val="35000"/>
                  </a:schemeClr>
                </a:solidFill>
                <a:latin typeface="Arial" panose="020B0604020202020204" pitchFamily="34" charset="0"/>
                <a:cs typeface="Arial" panose="020B0604020202020204" pitchFamily="34" charset="0"/>
              </a:rPr>
              <a:t>Configuration in Designer </a:t>
            </a:r>
            <a:r>
              <a:rPr lang="en-GB" sz="1800" dirty="0">
                <a:solidFill>
                  <a:schemeClr val="tx1">
                    <a:lumMod val="65000"/>
                    <a:lumOff val="35000"/>
                  </a:schemeClr>
                </a:solidFill>
              </a:rPr>
              <a:t>&amp; value in field </a:t>
            </a:r>
            <a:r>
              <a:rPr lang="en-GB" sz="1800" dirty="0" smtClean="0">
                <a:solidFill>
                  <a:schemeClr val="tx1">
                    <a:lumMod val="65000"/>
                    <a:lumOff val="35000"/>
                  </a:schemeClr>
                </a:solidFill>
                <a:latin typeface="Arial" panose="020B0604020202020204" pitchFamily="34" charset="0"/>
                <a:cs typeface="Arial" panose="020B0604020202020204" pitchFamily="34" charset="0"/>
              </a:rPr>
              <a:t>: Number 1 </a:t>
            </a:r>
            <a:r>
              <a:rPr lang="en-GB" sz="1800" dirty="0">
                <a:solidFill>
                  <a:schemeClr val="tx1">
                    <a:lumMod val="65000"/>
                    <a:lumOff val="35000"/>
                  </a:schemeClr>
                </a:solidFill>
                <a:latin typeface="Arial" panose="020B0604020202020204" pitchFamily="34" charset="0"/>
                <a:cs typeface="Arial" panose="020B0604020202020204" pitchFamily="34" charset="0"/>
              </a:rPr>
              <a:t>*</a:t>
            </a:r>
            <a:r>
              <a:rPr lang="en-GB" sz="1800" dirty="0" smtClean="0">
                <a:solidFill>
                  <a:schemeClr val="tx1">
                    <a:lumMod val="65000"/>
                    <a:lumOff val="35000"/>
                  </a:schemeClr>
                </a:solidFill>
                <a:latin typeface="Arial" panose="020B0604020202020204" pitchFamily="34" charset="0"/>
                <a:cs typeface="Arial" panose="020B0604020202020204" pitchFamily="34" charset="0"/>
              </a:rPr>
              <a:t> Number 3</a:t>
            </a: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(80 </a:t>
            </a:r>
            <a:r>
              <a:rPr lang="en-GB" sz="1600" dirty="0">
                <a:solidFill>
                  <a:schemeClr val="tx1">
                    <a:lumMod val="65000"/>
                    <a:lumOff val="35000"/>
                  </a:schemeClr>
                </a:solidFill>
                <a:latin typeface="Arial" panose="020B0604020202020204" pitchFamily="34" charset="0"/>
                <a:cs typeface="Arial" panose="020B0604020202020204" pitchFamily="34" charset="0"/>
              </a:rPr>
              <a:t>x</a:t>
            </a:r>
            <a:r>
              <a:rPr lang="en-GB" sz="1600" dirty="0" smtClean="0">
                <a:solidFill>
                  <a:schemeClr val="tx1">
                    <a:lumMod val="65000"/>
                    <a:lumOff val="35000"/>
                  </a:schemeClr>
                </a:solidFill>
                <a:latin typeface="Arial" panose="020B0604020202020204" pitchFamily="34" charset="0"/>
                <a:cs typeface="Arial" panose="020B0604020202020204" pitchFamily="34" charset="0"/>
              </a:rPr>
              <a:t> 120) x 100 = 960000</a:t>
            </a: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(20 </a:t>
            </a:r>
            <a:r>
              <a:rPr lang="en-GB" sz="1600" dirty="0">
                <a:solidFill>
                  <a:schemeClr val="tx1">
                    <a:lumMod val="65000"/>
                    <a:lumOff val="35000"/>
                  </a:schemeClr>
                </a:solidFill>
                <a:latin typeface="Arial" panose="020B0604020202020204" pitchFamily="34" charset="0"/>
                <a:cs typeface="Arial" panose="020B0604020202020204" pitchFamily="34" charset="0"/>
              </a:rPr>
              <a:t>x</a:t>
            </a:r>
            <a:r>
              <a:rPr lang="en-GB" sz="1600" dirty="0" smtClean="0">
                <a:solidFill>
                  <a:schemeClr val="tx1">
                    <a:lumMod val="65000"/>
                    <a:lumOff val="35000"/>
                  </a:schemeClr>
                </a:solidFill>
                <a:latin typeface="Arial" panose="020B0604020202020204" pitchFamily="34" charset="0"/>
                <a:cs typeface="Arial" panose="020B0604020202020204" pitchFamily="34" charset="0"/>
              </a:rPr>
              <a:t> 3.75) x 100 = 7500</a:t>
            </a:r>
          </a:p>
          <a:p>
            <a:pPr lvl="1"/>
            <a:r>
              <a:rPr lang="en-GB" sz="1600" dirty="0" smtClean="0">
                <a:solidFill>
                  <a:schemeClr val="tx1">
                    <a:lumMod val="65000"/>
                    <a:lumOff val="35000"/>
                  </a:schemeClr>
                </a:solidFill>
                <a:latin typeface="Arial" panose="020B0604020202020204" pitchFamily="34" charset="0"/>
                <a:cs typeface="Arial" panose="020B0604020202020204" pitchFamily="34" charset="0"/>
              </a:rPr>
              <a:t>-20 </a:t>
            </a:r>
            <a:r>
              <a:rPr lang="en-GB" sz="1600" dirty="0">
                <a:solidFill>
                  <a:schemeClr val="tx1">
                    <a:lumMod val="65000"/>
                    <a:lumOff val="35000"/>
                  </a:schemeClr>
                </a:solidFill>
                <a:latin typeface="Arial" panose="020B0604020202020204" pitchFamily="34" charset="0"/>
                <a:cs typeface="Arial" panose="020B0604020202020204" pitchFamily="34" charset="0"/>
              </a:rPr>
              <a:t>x</a:t>
            </a:r>
            <a:r>
              <a:rPr lang="en-GB" sz="1600" dirty="0" smtClean="0">
                <a:solidFill>
                  <a:schemeClr val="tx1">
                    <a:lumMod val="65000"/>
                    <a:lumOff val="35000"/>
                  </a:schemeClr>
                </a:solidFill>
                <a:latin typeface="Arial" panose="020B0604020202020204" pitchFamily="34" charset="0"/>
                <a:cs typeface="Arial" panose="020B0604020202020204" pitchFamily="34" charset="0"/>
              </a:rPr>
              <a:t> 16.25 = -32500</a:t>
            </a:r>
          </a:p>
        </p:txBody>
      </p:sp>
      <p:sp>
        <p:nvSpPr>
          <p:cNvPr id="2" name="Title 3"/>
          <p:cNvSpPr txBox="1">
            <a:spLocks noGrp="1"/>
          </p:cNvSpPr>
          <p:nvPr>
            <p:ph type="title"/>
          </p:nvPr>
        </p:nvSpPr>
        <p:spPr>
          <a:xfrm>
            <a:off x="281883" y="421374"/>
            <a:ext cx="8585996" cy="597596"/>
          </a:xfrm>
        </p:spPr>
        <p:txBody>
          <a:bodyPr/>
          <a:lstStyle/>
          <a:p>
            <a:r>
              <a:rPr lang="en-GB" dirty="0" smtClean="0">
                <a:latin typeface="Arial" panose="020B0604020202020204" pitchFamily="34" charset="0"/>
                <a:cs typeface="Arial" panose="020B0604020202020204" pitchFamily="34" charset="0"/>
              </a:rPr>
              <a:t>What to expect for </a:t>
            </a:r>
            <a:r>
              <a:rPr lang="en-GB" dirty="0"/>
              <a:t>Percent format</a:t>
            </a:r>
            <a:endParaRPr lang="en-GB" dirty="0">
              <a:latin typeface="Arial" panose="020B0604020202020204" pitchFamily="34" charset="0"/>
              <a:cs typeface="Arial" panose="020B0604020202020204" pitchFamily="34" charset="0"/>
            </a:endParaRPr>
          </a:p>
        </p:txBody>
      </p:sp>
      <p:sp>
        <p:nvSpPr>
          <p:cNvPr id="3" name="Content Placeholder 4"/>
          <p:cNvSpPr txBox="1">
            <a:spLocks noGrp="1"/>
          </p:cNvSpPr>
          <p:nvPr>
            <p:ph idx="1"/>
          </p:nvPr>
        </p:nvSpPr>
        <p:spPr>
          <a:xfrm>
            <a:off x="281883" y="1046830"/>
            <a:ext cx="8482926" cy="944247"/>
          </a:xfrm>
        </p:spPr>
        <p:txBody>
          <a:bodyPr>
            <a:normAutofit/>
          </a:bodyPr>
          <a:lstStyle/>
          <a:p>
            <a:r>
              <a:rPr lang="en-GB" dirty="0"/>
              <a:t>Number multiplied by 100 and displayed with a percent </a:t>
            </a:r>
            <a:r>
              <a:rPr lang="en-GB" dirty="0" smtClean="0"/>
              <a:t>symbol</a:t>
            </a:r>
          </a:p>
          <a:p>
            <a:r>
              <a:rPr lang="en-GB" dirty="0" smtClean="0">
                <a:latin typeface="Arial" panose="020B0604020202020204" pitchFamily="34" charset="0"/>
                <a:cs typeface="Arial" panose="020B0604020202020204" pitchFamily="34" charset="0"/>
              </a:rPr>
              <a:t>i.e</a:t>
            </a:r>
            <a:r>
              <a:rPr lang="en-GB" dirty="0">
                <a:latin typeface="Arial" panose="020B0604020202020204" pitchFamily="34" charset="0"/>
                <a:cs typeface="Arial" panose="020B0604020202020204" pitchFamily="34" charset="0"/>
              </a:rPr>
              <a:t>. </a:t>
            </a:r>
            <a:r>
              <a:rPr lang="en-GB" dirty="0"/>
              <a:t>Standard Percent </a:t>
            </a:r>
            <a:r>
              <a:rPr lang="en-GB" dirty="0" smtClean="0"/>
              <a:t>always </a:t>
            </a:r>
            <a:r>
              <a:rPr lang="en-GB" dirty="0"/>
              <a:t>rounded to </a:t>
            </a:r>
            <a:r>
              <a:rPr lang="en-GB" dirty="0" smtClean="0"/>
              <a:t>2 decimal places</a:t>
            </a:r>
            <a:endParaRPr lang="en-GB" dirty="0"/>
          </a:p>
        </p:txBody>
      </p:sp>
      <p:sp>
        <p:nvSpPr>
          <p:cNvPr id="7" name="Content Placeholder 4"/>
          <p:cNvSpPr txBox="1">
            <a:spLocks noGrp="1"/>
          </p:cNvSpPr>
          <p:nvPr>
            <p:ph idx="1"/>
          </p:nvPr>
        </p:nvSpPr>
        <p:spPr>
          <a:xfrm>
            <a:off x="435009" y="1837836"/>
            <a:ext cx="3880381" cy="3704405"/>
          </a:xfrm>
        </p:spPr>
        <p:txBody>
          <a:bodyPr/>
          <a:lstStyle/>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Set Up in Designer:</a:t>
            </a: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dirty="0" smtClean="0">
                <a:solidFill>
                  <a:schemeClr val="tx1">
                    <a:lumMod val="65000"/>
                    <a:lumOff val="35000"/>
                  </a:schemeClr>
                </a:solidFill>
                <a:latin typeface="Arial" panose="020B0604020202020204" pitchFamily="34" charset="0"/>
                <a:cs typeface="Arial" panose="020B0604020202020204" pitchFamily="34" charset="0"/>
              </a:rPr>
              <a:t>Standard numeric format string:</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Rectangle 21"/>
          <p:cNvSpPr/>
          <p:nvPr/>
        </p:nvSpPr>
        <p:spPr>
          <a:xfrm>
            <a:off x="4529462" y="2387079"/>
            <a:ext cx="1099517" cy="1837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615431" y="2387079"/>
            <a:ext cx="986617" cy="18371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07078" y="2387079"/>
            <a:ext cx="946324" cy="1837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567155" y="2387079"/>
            <a:ext cx="939316" cy="1837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628979" y="2192646"/>
            <a:ext cx="961456"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1</a:t>
            </a:r>
            <a:endParaRPr lang="en-GB" sz="800" dirty="0">
              <a:latin typeface="Arial" panose="020B0604020202020204" pitchFamily="34" charset="0"/>
              <a:cs typeface="Arial" panose="020B0604020202020204" pitchFamily="34" charset="0"/>
            </a:endParaRPr>
          </a:p>
        </p:txBody>
      </p:sp>
      <p:sp>
        <p:nvSpPr>
          <p:cNvPr id="27" name="Rectangle 26"/>
          <p:cNvSpPr/>
          <p:nvPr/>
        </p:nvSpPr>
        <p:spPr>
          <a:xfrm>
            <a:off x="6614668" y="2192646"/>
            <a:ext cx="938734"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2</a:t>
            </a:r>
            <a:endParaRPr lang="en-GB" sz="800" dirty="0">
              <a:latin typeface="Arial" panose="020B0604020202020204" pitchFamily="34" charset="0"/>
              <a:cs typeface="Arial" panose="020B0604020202020204" pitchFamily="34" charset="0"/>
            </a:endParaRPr>
          </a:p>
        </p:txBody>
      </p:sp>
      <p:sp>
        <p:nvSpPr>
          <p:cNvPr id="28" name="Rectangle 27"/>
          <p:cNvSpPr/>
          <p:nvPr/>
        </p:nvSpPr>
        <p:spPr>
          <a:xfrm>
            <a:off x="7575974" y="2192645"/>
            <a:ext cx="930498" cy="187417"/>
          </a:xfrm>
          <a:prstGeom prst="rect">
            <a:avLst/>
          </a:prstGeom>
          <a:solidFill>
            <a:srgbClr val="3374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smtClean="0">
                <a:latin typeface="Arial" panose="020B0604020202020204" pitchFamily="34" charset="0"/>
                <a:cs typeface="Arial" panose="020B0604020202020204" pitchFamily="34" charset="0"/>
              </a:rPr>
              <a:t>Example 3</a:t>
            </a:r>
            <a:endParaRPr lang="en-GB" sz="800" dirty="0">
              <a:latin typeface="Arial" panose="020B0604020202020204" pitchFamily="34" charset="0"/>
              <a:cs typeface="Arial" panose="020B0604020202020204" pitchFamily="34" charset="0"/>
            </a:endParaRPr>
          </a:p>
        </p:txBody>
      </p:sp>
      <p:sp>
        <p:nvSpPr>
          <p:cNvPr id="29" name="Oval 28"/>
          <p:cNvSpPr/>
          <p:nvPr/>
        </p:nvSpPr>
        <p:spPr>
          <a:xfrm>
            <a:off x="5675693" y="4011105"/>
            <a:ext cx="888521" cy="27267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593032" y="4018755"/>
            <a:ext cx="870576"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666473" y="4001228"/>
            <a:ext cx="866297" cy="2825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6"/>
          <a:stretch>
            <a:fillRect/>
          </a:stretch>
        </p:blipFill>
        <p:spPr>
          <a:xfrm>
            <a:off x="460473" y="3999102"/>
            <a:ext cx="3731811" cy="661099"/>
          </a:xfrm>
          <a:prstGeom prst="rect">
            <a:avLst/>
          </a:prstGeom>
        </p:spPr>
      </p:pic>
      <p:pic>
        <p:nvPicPr>
          <p:cNvPr id="4" name="Picture 3"/>
          <p:cNvPicPr>
            <a:picLocks noChangeAspect="1"/>
          </p:cNvPicPr>
          <p:nvPr/>
        </p:nvPicPr>
        <p:blipFill>
          <a:blip r:embed="rId7"/>
          <a:stretch>
            <a:fillRect/>
          </a:stretch>
        </p:blipFill>
        <p:spPr>
          <a:xfrm>
            <a:off x="434299" y="2300835"/>
            <a:ext cx="3746084" cy="962496"/>
          </a:xfrm>
          <a:prstGeom prst="rect">
            <a:avLst/>
          </a:prstGeom>
        </p:spPr>
      </p:pic>
      <p:sp>
        <p:nvSpPr>
          <p:cNvPr id="38" name="Rounded Rectangular Callout 37"/>
          <p:cNvSpPr/>
          <p:nvPr/>
        </p:nvSpPr>
        <p:spPr>
          <a:xfrm>
            <a:off x="7742619" y="2776064"/>
            <a:ext cx="1108792" cy="922053"/>
          </a:xfrm>
          <a:prstGeom prst="wedgeRoundRectCallout">
            <a:avLst>
              <a:gd name="adj1" fmla="val -32221"/>
              <a:gd name="adj2" fmla="val 90787"/>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2">
                    <a:lumMod val="25000"/>
                  </a:schemeClr>
                </a:solidFill>
              </a:rPr>
              <a:t>See next slide!</a:t>
            </a:r>
            <a:endParaRPr lang="en-GB" sz="1200" dirty="0">
              <a:solidFill>
                <a:schemeClr val="bg2">
                  <a:lumMod val="25000"/>
                </a:schemeClr>
              </a:solidFill>
            </a:endParaRPr>
          </a:p>
        </p:txBody>
      </p:sp>
    </p:spTree>
    <p:extLst>
      <p:ext uri="{BB962C8B-B14F-4D97-AF65-F5344CB8AC3E}">
        <p14:creationId xmlns:p14="http://schemas.microsoft.com/office/powerpoint/2010/main" val="3016422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8" grpId="0" animBg="1"/>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LMS%20Powerpoint%20Template%20(enlarged%20containers)%20201705</Template>
  <TotalTime>1254</TotalTime>
  <Words>2007</Words>
  <Application>Microsoft Office PowerPoint</Application>
  <PresentationFormat>On-screen Show (16:10)</PresentationFormat>
  <Paragraphs>406</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Wingdings</vt:lpstr>
      <vt:lpstr>Blank</vt:lpstr>
      <vt:lpstr>Calculated Data Fields Improvement</vt:lpstr>
      <vt:lpstr>What we set out to do</vt:lpstr>
      <vt:lpstr>What we need to remember for new functionality…</vt:lpstr>
      <vt:lpstr>How to use Calculated Data Standard Formats</vt:lpstr>
      <vt:lpstr>New Formatting tab for field type = Calculated Data</vt:lpstr>
      <vt:lpstr>What to expect for Default format</vt:lpstr>
      <vt:lpstr>What to expect for Currency format</vt:lpstr>
      <vt:lpstr>What to expect for Number format</vt:lpstr>
      <vt:lpstr>What to expect for Percent format</vt:lpstr>
      <vt:lpstr>Example for Percent Format</vt:lpstr>
      <vt:lpstr>How to use the percent format correctly</vt:lpstr>
      <vt:lpstr>eLearning process example set up (cont)</vt:lpstr>
      <vt:lpstr>eLearning process example set up (cont)</vt:lpstr>
      <vt:lpstr>eLearning process example set up (cont)</vt:lpstr>
      <vt:lpstr>This is what the user will experience</vt:lpstr>
      <vt:lpstr>Other Standard Formats  (these do not require any extra input from the user)</vt:lpstr>
      <vt:lpstr>What to expect for Hexadecimal format</vt:lpstr>
      <vt:lpstr>What to expect for Hexadecimal format (cont)</vt:lpstr>
      <vt:lpstr>What to expect for Decimal format</vt:lpstr>
      <vt:lpstr>What to expect for Exponential (scientific) format</vt:lpstr>
      <vt:lpstr>This section covers Custom formats</vt:lpstr>
      <vt:lpstr>In Formatting tab for field type = Calculated Data</vt:lpstr>
      <vt:lpstr>What to expect for Zero placeholder format</vt:lpstr>
      <vt:lpstr>What to expect for Digit placeholder format</vt:lpstr>
      <vt:lpstr>What to expect for Decimal point format</vt:lpstr>
      <vt:lpstr>What to expect for Group Separator format</vt:lpstr>
      <vt:lpstr>What to expect for Exponential notation format</vt:lpstr>
      <vt:lpstr>What to expect for Per Mille format</vt:lpstr>
      <vt:lpstr>END  Thank-you for your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Noemia Calor</dc:creator>
  <cp:lastModifiedBy>Noemia Calor</cp:lastModifiedBy>
  <cp:revision>112</cp:revision>
  <dcterms:created xsi:type="dcterms:W3CDTF">2017-08-10T15:55:40Z</dcterms:created>
  <dcterms:modified xsi:type="dcterms:W3CDTF">2017-11-22T16:18:16Z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0x01010051B96F24A66CB34099E648742B406BB3</vt:lpwstr>
  </property>
  <property fmtid="{D5CDD505-2E9C-101B-9397-08002B2CF9AE}" pid="3" name="_dlc_DocIdItemGuid">
    <vt:lpwstr>4fe95fbd-0165-4c2f-b7d8-e1397f58c12d</vt:lpwstr>
  </property>
</Properties>
</file>