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65" r:id="rId6"/>
    <p:sldId id="349" r:id="rId7"/>
    <p:sldId id="351" r:id="rId8"/>
    <p:sldId id="356" r:id="rId9"/>
    <p:sldId id="370" r:id="rId10"/>
    <p:sldId id="352" r:id="rId11"/>
    <p:sldId id="369" r:id="rId12"/>
    <p:sldId id="359" r:id="rId13"/>
    <p:sldId id="360" r:id="rId14"/>
    <p:sldId id="364" r:id="rId15"/>
    <p:sldId id="372" r:id="rId16"/>
    <p:sldId id="362" r:id="rId17"/>
    <p:sldId id="365" r:id="rId18"/>
    <p:sldId id="366" r:id="rId19"/>
    <p:sldId id="363" r:id="rId20"/>
    <p:sldId id="353" r:id="rId21"/>
    <p:sldId id="279" r:id="rId22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3214"/>
    <a:srgbClr val="8DC63F"/>
    <a:srgbClr val="FAA73F"/>
    <a:srgbClr val="F58220"/>
    <a:srgbClr val="C25924"/>
    <a:srgbClr val="D2D2D2"/>
    <a:srgbClr val="A7A7A7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85501" autoAdjust="0"/>
  </p:normalViewPr>
  <p:slideViewPr>
    <p:cSldViewPr snapToGrid="0">
      <p:cViewPr varScale="1">
        <p:scale>
          <a:sx n="139" d="100"/>
          <a:sy n="139" d="100"/>
        </p:scale>
        <p:origin x="288" y="11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9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DB44F-1D0F-4930-A0F9-90E011B6FFF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C66CE-5F0A-428C-9A13-F802BB43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5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65F15D-F9F6-45F9-98A5-0B1AE1038327}" type="datetimeFigureOut">
              <a:rPr lang="en-GB"/>
              <a:pPr>
                <a:defRPr/>
              </a:pPr>
              <a:t>12/03/2018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DAD743-C0DB-4044-909C-3FAF24212D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768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Arial" pitchFamily="34" charset="0"/>
              <a:buNone/>
            </a:pPr>
            <a:endParaRPr lang="en-GB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56EC0-4B9A-43D2-9C70-50BD9B336C6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7332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" y="8703"/>
            <a:ext cx="9144000" cy="5696793"/>
          </a:xfrm>
          <a:prstGeom prst="rect">
            <a:avLst/>
          </a:prstGeom>
        </p:spPr>
      </p:pic>
      <p:pic>
        <p:nvPicPr>
          <p:cNvPr id="4" name="Picture 7" descr="right.jp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7300" y="2486025"/>
            <a:ext cx="2667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4638802"/>
            <a:ext cx="4750816" cy="5741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999" y="468000"/>
            <a:ext cx="8586000" cy="596900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9" y="1080000"/>
            <a:ext cx="8586000" cy="4187687"/>
          </a:xfrm>
          <a:prstGeom prst="rect">
            <a:avLst/>
          </a:prstGeom>
        </p:spPr>
        <p:txBody>
          <a:bodyPr>
            <a:normAutofit/>
          </a:bodyPr>
          <a:lstStyle>
            <a:lvl1pPr marL="263525" indent="-263525">
              <a:spcBef>
                <a:spcPts val="300"/>
              </a:spcBef>
              <a:defRPr sz="2000">
                <a:latin typeface="Arial" pitchFamily="34" charset="0"/>
                <a:cs typeface="Arial" pitchFamily="34" charset="0"/>
              </a:defRPr>
            </a:lvl1pPr>
            <a:lvl2pPr>
              <a:spcBef>
                <a:spcPts val="300"/>
              </a:spcBef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2pPr>
            <a:lvl3pPr>
              <a:spcBef>
                <a:spcPts val="300"/>
              </a:spcBef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defRPr sz="1400">
                <a:latin typeface="Arial" pitchFamily="34" charset="0"/>
                <a:cs typeface="Arial" pitchFamily="34" charset="0"/>
              </a:defRPr>
            </a:lvl4pPr>
            <a:lvl5pPr marL="1976438" indent="-182563">
              <a:spcBef>
                <a:spcPts val="300"/>
              </a:spcBef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468000"/>
            <a:ext cx="8586000" cy="5969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080000"/>
            <a:ext cx="8586000" cy="4108226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spcBef>
                <a:spcPts val="300"/>
              </a:spcBef>
              <a:buFont typeface="+mj-lt"/>
              <a:buAutoNum type="arabicPeriod"/>
              <a:defRPr sz="2000">
                <a:latin typeface="Arial" pitchFamily="34" charset="0"/>
                <a:cs typeface="Arial" pitchFamily="34" charset="0"/>
              </a:defRPr>
            </a:lvl1pPr>
            <a:lvl2pPr marL="800100" indent="-342900">
              <a:spcBef>
                <a:spcPts val="300"/>
              </a:spcBef>
              <a:buFont typeface="+mj-lt"/>
              <a:buAutoNum type="alphaLcParenR"/>
              <a:defRPr sz="1600">
                <a:latin typeface="Arial" pitchFamily="34" charset="0"/>
                <a:cs typeface="Arial" pitchFamily="34" charset="0"/>
              </a:defRPr>
            </a:lvl2pPr>
            <a:lvl3pPr marL="1162050" indent="-247650">
              <a:spcBef>
                <a:spcPts val="300"/>
              </a:spcBef>
              <a:buFont typeface="+mj-lt"/>
              <a:buAutoNum type="romanLcPeriod"/>
              <a:defRPr sz="1400">
                <a:latin typeface="Arial" pitchFamily="34" charset="0"/>
                <a:cs typeface="Arial" pitchFamily="34" charset="0"/>
              </a:defRPr>
            </a:lvl3pPr>
            <a:lvl4pPr marL="1714500" indent="-342900">
              <a:spcBef>
                <a:spcPts val="300"/>
              </a:spcBef>
              <a:buFont typeface="+mj-lt"/>
              <a:buAutoNum type="arabicPeriod"/>
              <a:defRPr sz="1800">
                <a:latin typeface="Arial" pitchFamily="34" charset="0"/>
                <a:cs typeface="Arial" pitchFamily="34" charset="0"/>
              </a:defRPr>
            </a:lvl4pPr>
            <a:lvl5pPr marL="2171700" indent="-342900">
              <a:spcBef>
                <a:spcPts val="300"/>
              </a:spcBef>
              <a:buFont typeface="+mj-lt"/>
              <a:buAutoNum type="arabicPeriod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468000"/>
            <a:ext cx="8586000" cy="597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00" y="1079999"/>
            <a:ext cx="4284000" cy="41181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590000" y="1079998"/>
            <a:ext cx="4284000" cy="41181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28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468000"/>
            <a:ext cx="8586000" cy="597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00" y="1079999"/>
            <a:ext cx="4320000" cy="41181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322" y="1080000"/>
            <a:ext cx="4245678" cy="205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4628322" y="3132000"/>
            <a:ext cx="4245678" cy="205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1" y="2584450"/>
            <a:ext cx="4981574" cy="5207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10" descr="left.jp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20950"/>
            <a:ext cx="273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right.jp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2538" y="2524125"/>
            <a:ext cx="2714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5971" y="2209627"/>
            <a:ext cx="1021429" cy="12642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468000"/>
            <a:ext cx="8586000" cy="5969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080000"/>
            <a:ext cx="8586000" cy="412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FontTx/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266700" indent="-266700">
              <a:spcBef>
                <a:spcPts val="3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714375" indent="-266700">
              <a:spcBef>
                <a:spcPts val="300"/>
              </a:spcBef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3pPr>
            <a:lvl4pPr marL="1076325" indent="-266700">
              <a:spcBef>
                <a:spcPts val="300"/>
              </a:spcBef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4pPr>
            <a:lvl5pPr marL="1436688" indent="-179388">
              <a:spcBef>
                <a:spcPts val="300"/>
              </a:spcBef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468000"/>
            <a:ext cx="8586000" cy="5969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080000"/>
            <a:ext cx="8586000" cy="410822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63525" indent="-263525">
              <a:spcBef>
                <a:spcPts val="300"/>
              </a:spcBef>
              <a:defRPr sz="2000">
                <a:latin typeface="Arial" pitchFamily="34" charset="0"/>
                <a:cs typeface="Arial" pitchFamily="34" charset="0"/>
              </a:defRPr>
            </a:lvl1pPr>
            <a:lvl2pPr>
              <a:spcBef>
                <a:spcPts val="300"/>
              </a:spcBef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2pPr>
            <a:lvl3pPr>
              <a:spcBef>
                <a:spcPts val="300"/>
              </a:spcBef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defRPr sz="1400">
                <a:latin typeface="Arial" pitchFamily="34" charset="0"/>
                <a:cs typeface="Arial" pitchFamily="34" charset="0"/>
              </a:defRPr>
            </a:lvl4pPr>
            <a:lvl5pPr>
              <a:spcBef>
                <a:spcPts val="300"/>
              </a:spcBef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468000"/>
            <a:ext cx="8586000" cy="597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00" y="4276725"/>
            <a:ext cx="8586000" cy="921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288000" y="1065600"/>
            <a:ext cx="8586000" cy="3211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lide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 descr="left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520950"/>
            <a:ext cx="273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right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72538" y="2524125"/>
            <a:ext cx="2714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88000" y="468000"/>
            <a:ext cx="8584538" cy="59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288000" y="1081252"/>
            <a:ext cx="8584538" cy="411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096645" y="5308809"/>
            <a:ext cx="204735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www.leanmarketingsystems.com</a:t>
            </a:r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23" r:id="rId3"/>
    <p:sldLayoutId id="2147483761" r:id="rId4"/>
    <p:sldLayoutId id="2147483714" r:id="rId5"/>
    <p:sldLayoutId id="2147483724" r:id="rId6"/>
    <p:sldLayoutId id="2147483727" r:id="rId7"/>
    <p:sldLayoutId id="2147483726" r:id="rId8"/>
    <p:sldLayoutId id="2147483725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6700" indent="-266700" algn="l" rtl="0" eaLnBrk="1" fontAlgn="base" hangingPunct="1">
        <a:spcBef>
          <a:spcPts val="300"/>
        </a:spcBef>
        <a:spcAft>
          <a:spcPct val="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300"/>
        </a:spcBef>
        <a:spcAft>
          <a:spcPct val="0"/>
        </a:spcAft>
        <a:buFont typeface="Courier New" pitchFamily="49" charset="0"/>
        <a:buChar char="o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3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300"/>
        </a:spcBef>
        <a:spcAft>
          <a:spcPct val="0"/>
        </a:spcAft>
        <a:buFont typeface="Arial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976438" indent="-182563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OQjHUFueYo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youtube.com/playlist?list=PL4LIEcM3BUXNBfwUCGEPkZUfa-ZgdLjOZ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://www.youtube.com/watch?v=he1rk4GOvc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youtube.com/watch?v=i-gd_TBsVo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dfvS9ROgq0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08221" y="4408557"/>
            <a:ext cx="4750816" cy="574168"/>
          </a:xfrm>
        </p:spPr>
        <p:txBody>
          <a:bodyPr/>
          <a:lstStyle/>
          <a:p>
            <a:r>
              <a:rPr lang="en-GB" sz="2400" dirty="0" smtClean="0"/>
              <a:t>Animated Process Flows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75767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267" y="2031559"/>
            <a:ext cx="3061726" cy="276350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Small example of animation</a:t>
            </a:r>
            <a:endParaRPr lang="en-GB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0287" y="1141813"/>
            <a:ext cx="4091780" cy="4573187"/>
          </a:xfrm>
        </p:spPr>
        <p:txBody>
          <a:bodyPr>
            <a:normAutofit/>
          </a:bodyPr>
          <a:lstStyle/>
          <a:p>
            <a:r>
              <a:rPr lang="en-GB" dirty="0" smtClean="0"/>
              <a:t>We have completed the first WorkItem Shape in some of the processes</a:t>
            </a:r>
          </a:p>
          <a:p>
            <a:r>
              <a:rPr lang="en-GB" dirty="0"/>
              <a:t>The Animation shows the path followed for these completed </a:t>
            </a:r>
            <a:r>
              <a:rPr lang="en-GB" dirty="0" smtClean="0"/>
              <a:t>WorkItems</a:t>
            </a:r>
          </a:p>
          <a:p>
            <a:pPr lvl="1"/>
            <a:r>
              <a:rPr lang="en-GB" dirty="0" smtClean="0"/>
              <a:t>Which is only </a:t>
            </a:r>
            <a:r>
              <a:rPr lang="en-GB" dirty="0" smtClean="0"/>
              <a:t>1 path</a:t>
            </a:r>
            <a:endParaRPr lang="en-GB" dirty="0" smtClean="0"/>
          </a:p>
          <a:p>
            <a:r>
              <a:rPr lang="en-GB" dirty="0" smtClean="0"/>
              <a:t>The counts have also been updated for the Completed and Active WorkItems</a:t>
            </a:r>
            <a:endParaRPr lang="en-GB" dirty="0"/>
          </a:p>
          <a:p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692163" y="1156339"/>
            <a:ext cx="1493638" cy="713957"/>
          </a:xfrm>
          <a:prstGeom prst="wedgeRoundRectCallout">
            <a:avLst>
              <a:gd name="adj1" fmla="val -5945"/>
              <a:gd name="adj2" fmla="val 7822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505050"/>
                </a:solidFill>
              </a:rPr>
              <a:t>This WorkItem has been completed so the animation has been triggered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92163" y="4403580"/>
            <a:ext cx="1493638" cy="6673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505050"/>
                </a:solidFill>
              </a:rPr>
              <a:t>Counts</a:t>
            </a:r>
            <a:r>
              <a:rPr lang="en-GB" sz="1200" dirty="0" smtClean="0">
                <a:solidFill>
                  <a:srgbClr val="505050"/>
                </a:solidFill>
              </a:rPr>
              <a:t> update with the animations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17268" y="3907352"/>
            <a:ext cx="253653" cy="441158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505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17267" y="2119382"/>
            <a:ext cx="253653" cy="441158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505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13845" y="2395260"/>
            <a:ext cx="353737" cy="1480031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81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Here’s an example you will be very familiar with…</a:t>
            </a:r>
            <a:endParaRPr lang="en-GB" cap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73" y="1099275"/>
            <a:ext cx="2255401" cy="223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002" y="1254908"/>
            <a:ext cx="2468276" cy="2101044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320372" y="1054280"/>
            <a:ext cx="1112113" cy="640172"/>
          </a:xfrm>
          <a:prstGeom prst="wedgeRoundRectCallout">
            <a:avLst>
              <a:gd name="adj1" fmla="val 78633"/>
              <a:gd name="adj2" fmla="val 2676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rgbClr val="505050"/>
                </a:solidFill>
              </a:rPr>
              <a:t>I have instanced two holiday requests</a:t>
            </a:r>
            <a:endParaRPr lang="en-GB" sz="900" dirty="0" smtClean="0">
              <a:solidFill>
                <a:srgbClr val="505050"/>
              </a:solidFill>
            </a:endParaRPr>
          </a:p>
        </p:txBody>
      </p:sp>
      <p:pic>
        <p:nvPicPr>
          <p:cNvPr id="1026" name="Picture 2" descr="C:\Users\srahman\AppData\Local\Temp\SNAGHTML186d33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8" b="4463"/>
          <a:stretch/>
        </p:blipFill>
        <p:spPr bwMode="auto">
          <a:xfrm>
            <a:off x="1726544" y="3475741"/>
            <a:ext cx="2418066" cy="20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142" t="3200" r="791" b="1734"/>
          <a:stretch/>
        </p:blipFill>
        <p:spPr>
          <a:xfrm>
            <a:off x="5972176" y="1179472"/>
            <a:ext cx="2656186" cy="225191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359549" y="1050350"/>
            <a:ext cx="1208145" cy="713957"/>
          </a:xfrm>
          <a:prstGeom prst="wedgeRoundRectCallout">
            <a:avLst>
              <a:gd name="adj1" fmla="val 7633"/>
              <a:gd name="adj2" fmla="val 7871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rgbClr val="505050"/>
                </a:solidFill>
              </a:rPr>
              <a:t>One of the holiday requests has </a:t>
            </a:r>
            <a:r>
              <a:rPr lang="en-GB" sz="900" dirty="0">
                <a:solidFill>
                  <a:srgbClr val="505050"/>
                </a:solidFill>
              </a:rPr>
              <a:t>been rejected </a:t>
            </a:r>
            <a:r>
              <a:rPr lang="en-GB" sz="900" dirty="0" smtClean="0">
                <a:solidFill>
                  <a:srgbClr val="505050"/>
                </a:solidFill>
              </a:rPr>
              <a:t>while the other has been approved</a:t>
            </a:r>
            <a:endParaRPr lang="en-GB" sz="900" dirty="0" smtClean="0">
              <a:solidFill>
                <a:srgbClr val="505050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2059998" y="3419834"/>
            <a:ext cx="1260374" cy="793748"/>
          </a:xfrm>
          <a:prstGeom prst="wedgeRoundRectCallout">
            <a:avLst>
              <a:gd name="adj1" fmla="val 48155"/>
              <a:gd name="adj2" fmla="val 15098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rgbClr val="505050"/>
                </a:solidFill>
              </a:rPr>
              <a:t>The approved holiday request has moved onto the next WorkItem in the process</a:t>
            </a:r>
            <a:endParaRPr lang="en-GB" sz="800" dirty="0" smtClean="0">
              <a:solidFill>
                <a:srgbClr val="50505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6945" y="3390327"/>
            <a:ext cx="2469694" cy="2133600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7595215" y="4213582"/>
            <a:ext cx="1278784" cy="649370"/>
          </a:xfrm>
          <a:prstGeom prst="wedgeRoundRectCallout">
            <a:avLst>
              <a:gd name="adj1" fmla="val -115559"/>
              <a:gd name="adj2" fmla="val 12814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rgbClr val="505050"/>
                </a:solidFill>
              </a:rPr>
              <a:t>The WorkItem has been completed and the process has gone to end</a:t>
            </a:r>
            <a:endParaRPr lang="en-GB" sz="900" dirty="0" smtClean="0">
              <a:solidFill>
                <a:srgbClr val="505050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27335" y="1515553"/>
            <a:ext cx="1061100" cy="588694"/>
          </a:xfrm>
          <a:prstGeom prst="wedgeRoundRectCallout">
            <a:avLst>
              <a:gd name="adj1" fmla="val 92888"/>
              <a:gd name="adj2" fmla="val -2812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rgbClr val="505050"/>
                </a:solidFill>
              </a:rPr>
              <a:t>I am going to start the holiday request process</a:t>
            </a:r>
            <a:endParaRPr lang="en-GB" sz="900" dirty="0" smtClean="0">
              <a:solidFill>
                <a:srgbClr val="50505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8688" y="1206783"/>
            <a:ext cx="473886" cy="326384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6367450" y="1040234"/>
            <a:ext cx="1208145" cy="713957"/>
          </a:xfrm>
          <a:prstGeom prst="wedgeRoundRectCallout">
            <a:avLst>
              <a:gd name="adj1" fmla="val 76513"/>
              <a:gd name="adj2" fmla="val 12108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rgbClr val="505050"/>
                </a:solidFill>
              </a:rPr>
              <a:t>One of the holiday requests has </a:t>
            </a:r>
            <a:r>
              <a:rPr lang="en-GB" sz="900" dirty="0">
                <a:solidFill>
                  <a:srgbClr val="505050"/>
                </a:solidFill>
              </a:rPr>
              <a:t>been rejected </a:t>
            </a:r>
            <a:r>
              <a:rPr lang="en-GB" sz="900" dirty="0" smtClean="0">
                <a:solidFill>
                  <a:srgbClr val="505050"/>
                </a:solidFill>
              </a:rPr>
              <a:t>while the other has been approved</a:t>
            </a:r>
            <a:endParaRPr lang="en-GB" sz="900" dirty="0" smtClean="0">
              <a:solidFill>
                <a:srgbClr val="505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21609" y="2104247"/>
            <a:ext cx="410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1183" y="4145891"/>
            <a:ext cx="410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0599" y="4184324"/>
            <a:ext cx="410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58195" y="1962437"/>
            <a:ext cx="410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37496" y="1960196"/>
            <a:ext cx="410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329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9" grpId="0" animBg="1"/>
      <p:bldP spid="21" grpId="0" animBg="1"/>
      <p:bldP spid="22" grpId="0" animBg="1"/>
      <p:bldP spid="31" grpId="0" animBg="1"/>
      <p:bldP spid="30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to expect in larger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97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80332" y="1892514"/>
            <a:ext cx="5190295" cy="1673646"/>
            <a:chOff x="3680332" y="1892514"/>
            <a:chExt cx="5190295" cy="16736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7667" t="25385" r="28917" b="46291"/>
            <a:stretch/>
          </p:blipFill>
          <p:spPr>
            <a:xfrm>
              <a:off x="3680332" y="1892514"/>
              <a:ext cx="5190295" cy="167364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9181" y="2369378"/>
              <a:ext cx="117263" cy="117263"/>
            </a:xfrm>
            <a:prstGeom prst="rect">
              <a:avLst/>
            </a:prstGeom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Larger process animation</a:t>
            </a:r>
            <a:endParaRPr lang="en-GB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0287" y="1141813"/>
            <a:ext cx="3064182" cy="4573187"/>
          </a:xfrm>
        </p:spPr>
        <p:txBody>
          <a:bodyPr>
            <a:normAutofit/>
          </a:bodyPr>
          <a:lstStyle/>
          <a:p>
            <a:r>
              <a:rPr lang="en-GB" dirty="0" smtClean="0"/>
              <a:t>Here we are triggering animation for a larger process</a:t>
            </a:r>
          </a:p>
          <a:p>
            <a:r>
              <a:rPr lang="en-GB" dirty="0" smtClean="0"/>
              <a:t>We have bulk imported 5 instances of </a:t>
            </a:r>
            <a:r>
              <a:rPr lang="en-GB" dirty="0" smtClean="0"/>
              <a:t>the </a:t>
            </a:r>
            <a:r>
              <a:rPr lang="en-GB" dirty="0" smtClean="0"/>
              <a:t>process</a:t>
            </a:r>
            <a:endParaRPr lang="en-GB" dirty="0" smtClean="0"/>
          </a:p>
          <a:p>
            <a:r>
              <a:rPr lang="en-GB" sz="1800" dirty="0"/>
              <a:t>As these were generated in the system the counts for the first </a:t>
            </a:r>
            <a:r>
              <a:rPr lang="en-GB" sz="1800" dirty="0" smtClean="0"/>
              <a:t>WorkItem shape </a:t>
            </a:r>
            <a:r>
              <a:rPr lang="en-GB" sz="1800" dirty="0"/>
              <a:t>were </a:t>
            </a:r>
            <a:r>
              <a:rPr lang="en-GB" sz="1800" dirty="0" smtClean="0"/>
              <a:t>updated to 5</a:t>
            </a:r>
            <a:endParaRPr lang="en-GB" sz="18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448990" y="1481842"/>
            <a:ext cx="1275558" cy="821344"/>
          </a:xfrm>
          <a:prstGeom prst="wedgeRoundRectCallout">
            <a:avLst>
              <a:gd name="adj1" fmla="val -71276"/>
              <a:gd name="adj2" fmla="val 8763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505050"/>
                </a:solidFill>
              </a:rPr>
              <a:t>Total of 5 processes created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552283" y="1359944"/>
            <a:ext cx="1275558" cy="821344"/>
          </a:xfrm>
          <a:prstGeom prst="wedgeRoundRectCallout">
            <a:avLst>
              <a:gd name="adj1" fmla="val 100267"/>
              <a:gd name="adj2" fmla="val 7514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505050"/>
                </a:solidFill>
              </a:rPr>
              <a:t>Animation occurs from the Start WorkItem </a:t>
            </a:r>
            <a:r>
              <a:rPr lang="en-GB" sz="1000" dirty="0">
                <a:solidFill>
                  <a:srgbClr val="505050"/>
                </a:solidFill>
              </a:rPr>
              <a:t>S</a:t>
            </a:r>
            <a:r>
              <a:rPr lang="en-GB" sz="1000" dirty="0" smtClean="0">
                <a:solidFill>
                  <a:srgbClr val="505050"/>
                </a:solidFill>
              </a:rPr>
              <a:t>hape to the next WorkItem Shape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04016" y="3861378"/>
            <a:ext cx="1493638" cy="6673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505050"/>
                </a:solidFill>
              </a:rPr>
              <a:t>Counts</a:t>
            </a:r>
            <a:r>
              <a:rPr lang="en-GB" sz="1200" dirty="0" smtClean="0">
                <a:solidFill>
                  <a:srgbClr val="505050"/>
                </a:solidFill>
              </a:rPr>
              <a:t> update with the animations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70625" y="2616139"/>
            <a:ext cx="253653" cy="395193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16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Larger process animation</a:t>
            </a:r>
            <a:endParaRPr lang="en-GB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5716"/>
          <a:stretch/>
        </p:blipFill>
        <p:spPr>
          <a:xfrm>
            <a:off x="4916660" y="1022159"/>
            <a:ext cx="2657659" cy="1873933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7362591" y="967743"/>
            <a:ext cx="937025" cy="658550"/>
          </a:xfrm>
          <a:prstGeom prst="wedgeRoundRectCallout">
            <a:avLst>
              <a:gd name="adj1" fmla="val -93276"/>
              <a:gd name="adj2" fmla="val 5536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rgbClr val="505050"/>
                </a:solidFill>
              </a:rPr>
              <a:t>Total of 10 processes created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740" y="3051135"/>
            <a:ext cx="2183245" cy="1928349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5196404" y="3302554"/>
            <a:ext cx="1049086" cy="671073"/>
          </a:xfrm>
          <a:prstGeom prst="wedgeRoundRectCallout">
            <a:avLst>
              <a:gd name="adj1" fmla="val -79787"/>
              <a:gd name="adj2" fmla="val 7264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rgbClr val="505050"/>
                </a:solidFill>
              </a:rPr>
              <a:t>Animations </a:t>
            </a:r>
            <a:r>
              <a:rPr lang="en-GB" sz="900" dirty="0" smtClean="0">
                <a:solidFill>
                  <a:srgbClr val="505050"/>
                </a:solidFill>
              </a:rPr>
              <a:t>occur based on the answer to route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05987" y="3701726"/>
            <a:ext cx="253653" cy="441158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505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28740" y="4178727"/>
            <a:ext cx="253653" cy="441158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505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35374" y="4689621"/>
            <a:ext cx="253653" cy="441158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50505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883" y="3051135"/>
            <a:ext cx="2242254" cy="202952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057532" y="4093875"/>
            <a:ext cx="253653" cy="441158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50505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79527" y="4669397"/>
            <a:ext cx="253653" cy="441158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505050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7953478" y="4669397"/>
            <a:ext cx="977391" cy="534547"/>
          </a:xfrm>
          <a:prstGeom prst="wedgeRoundRectCallout">
            <a:avLst>
              <a:gd name="adj1" fmla="val -53363"/>
              <a:gd name="adj2" fmla="val -9474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rgbClr val="505050"/>
                </a:solidFill>
              </a:rPr>
              <a:t>Animations </a:t>
            </a:r>
            <a:r>
              <a:rPr lang="en-GB" sz="900" dirty="0" smtClean="0">
                <a:solidFill>
                  <a:srgbClr val="505050"/>
                </a:solidFill>
              </a:rPr>
              <a:t>occur based on the answer to route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19628" y="3638090"/>
            <a:ext cx="253653" cy="441158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50505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75674" y="4669397"/>
            <a:ext cx="1493638" cy="6673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505050"/>
                </a:solidFill>
              </a:rPr>
              <a:t>Counts</a:t>
            </a:r>
            <a:r>
              <a:rPr lang="en-GB" sz="1200" dirty="0" smtClean="0">
                <a:solidFill>
                  <a:srgbClr val="505050"/>
                </a:solidFill>
              </a:rPr>
              <a:t> update with the animations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94658" y="1431594"/>
            <a:ext cx="410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5459" y="3911999"/>
            <a:ext cx="410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15482" y="3911999"/>
            <a:ext cx="410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0286" y="1141813"/>
            <a:ext cx="3901941" cy="4573187"/>
          </a:xfrm>
        </p:spPr>
        <p:txBody>
          <a:bodyPr>
            <a:normAutofit/>
          </a:bodyPr>
          <a:lstStyle/>
          <a:p>
            <a:r>
              <a:rPr lang="en-GB" sz="1600" dirty="0" smtClean="0"/>
              <a:t>Then we </a:t>
            </a:r>
            <a:r>
              <a:rPr lang="en-GB" sz="1600" dirty="0" smtClean="0"/>
              <a:t>bulk imported another 5 processes &amp; completed some of the first WorkItems</a:t>
            </a:r>
          </a:p>
          <a:p>
            <a:r>
              <a:rPr lang="en-GB" sz="1600" dirty="0"/>
              <a:t>The Animation shows the path followed for these completed </a:t>
            </a:r>
            <a:r>
              <a:rPr lang="en-GB" sz="1600" dirty="0" smtClean="0"/>
              <a:t>WorkItems</a:t>
            </a:r>
            <a:endParaRPr lang="en-GB" sz="1600" dirty="0"/>
          </a:p>
          <a:p>
            <a:pPr lvl="1"/>
            <a:r>
              <a:rPr lang="en-GB" sz="1400" dirty="0" smtClean="0"/>
              <a:t>Based on the answer to the route in the first WorkItem (WI 1) the process can go down different paths in the process.</a:t>
            </a:r>
          </a:p>
          <a:p>
            <a:r>
              <a:rPr lang="en-GB" sz="1600" dirty="0"/>
              <a:t>The counts have also been updated for the Completed and Active WorkItems</a:t>
            </a:r>
          </a:p>
          <a:p>
            <a:pPr marL="0" indent="0">
              <a:buNone/>
            </a:pP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b="1" dirty="0" smtClean="0"/>
              <a:t>Note:</a:t>
            </a:r>
            <a:r>
              <a:rPr lang="en-GB" sz="1600" dirty="0" smtClean="0"/>
              <a:t> In a process simultaneous animations can happen as the design can have multiple Active WorkItems at the same time</a:t>
            </a:r>
            <a:endParaRPr lang="en-GB" sz="1600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7485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1" grpId="0" animBg="1"/>
      <p:bldP spid="23" grpId="0" animBg="1"/>
      <p:bldP spid="14" grpId="0" animBg="1"/>
      <p:bldP spid="20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Appendix</a:t>
            </a:r>
            <a:br>
              <a:rPr lang="en-US" dirty="0"/>
            </a:br>
            <a:r>
              <a:rPr lang="en-US" dirty="0"/>
              <a:t>How to set up WorkItem Images</a:t>
            </a:r>
          </a:p>
        </p:txBody>
      </p:sp>
    </p:spTree>
    <p:extLst>
      <p:ext uri="{BB962C8B-B14F-4D97-AF65-F5344CB8AC3E}">
        <p14:creationId xmlns:p14="http://schemas.microsoft.com/office/powerpoint/2010/main" val="2164034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Setting up Images for any WorkItem shape</a:t>
            </a: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128040"/>
            <a:ext cx="3747331" cy="44523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 Process Designer, you are able to set up images for any WorkItem shape</a:t>
            </a:r>
          </a:p>
          <a:p>
            <a:r>
              <a:rPr lang="en-GB" dirty="0" smtClean="0"/>
              <a:t>When a WorkItem is selected, you will see WorkItem Image in the properties section </a:t>
            </a:r>
          </a:p>
          <a:p>
            <a:r>
              <a:rPr lang="en-GB" dirty="0" smtClean="0"/>
              <a:t>When the ellipsis is clicked on a </a:t>
            </a:r>
            <a:r>
              <a:rPr lang="en-GB" dirty="0" smtClean="0"/>
              <a:t>pop up will appear asking you to browse and upload an image</a:t>
            </a:r>
          </a:p>
          <a:p>
            <a:r>
              <a:rPr lang="en-GB" dirty="0" smtClean="0"/>
              <a:t>Once the image has been added it will appear on the WorkItem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04529" y="1205429"/>
            <a:ext cx="4669102" cy="2512467"/>
            <a:chOff x="4204529" y="1205429"/>
            <a:chExt cx="4669102" cy="2512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4529" y="1205429"/>
              <a:ext cx="4669102" cy="25124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058826" y="3565568"/>
              <a:ext cx="1683522" cy="1452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solidFill>
                  <a:srgbClr val="50505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719" y="1907279"/>
            <a:ext cx="647655" cy="160441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228" y="3787057"/>
            <a:ext cx="2498520" cy="1147389"/>
          </a:xfrm>
          <a:prstGeom prst="rect">
            <a:avLst/>
          </a:prstGeom>
        </p:spPr>
      </p:pic>
      <p:pic>
        <p:nvPicPr>
          <p:cNvPr id="10" name="Picture 9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20" y="4760135"/>
            <a:ext cx="476250" cy="476250"/>
          </a:xfrm>
          <a:prstGeom prst="rect">
            <a:avLst/>
          </a:prstGeom>
        </p:spPr>
      </p:pic>
      <p:sp>
        <p:nvSpPr>
          <p:cNvPr id="12" name="Curved Right Arrow 11"/>
          <p:cNvSpPr/>
          <p:nvPr/>
        </p:nvSpPr>
        <p:spPr>
          <a:xfrm rot="11695091" flipV="1">
            <a:off x="8547894" y="3640770"/>
            <a:ext cx="454962" cy="1280647"/>
          </a:xfrm>
          <a:prstGeom prst="curved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505050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9347701" flipV="1">
            <a:off x="5741263" y="2767242"/>
            <a:ext cx="810619" cy="2392647"/>
          </a:xfrm>
          <a:prstGeom prst="curved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73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1" y="3413125"/>
            <a:ext cx="4981574" cy="520700"/>
          </a:xfrm>
        </p:spPr>
        <p:txBody>
          <a:bodyPr>
            <a:normAutofit fontScale="90000"/>
          </a:bodyPr>
          <a:lstStyle/>
          <a:p>
            <a:r>
              <a:rPr lang="en-GB" dirty="0"/>
              <a:t>Thank you for your time!</a:t>
            </a:r>
            <a:br>
              <a:rPr lang="en-GB" dirty="0"/>
            </a:br>
            <a:r>
              <a:rPr lang="en-GB" dirty="0"/>
              <a:t>END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34" y="4113706"/>
            <a:ext cx="1269841" cy="10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25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What we wanted to do</a:t>
            </a:r>
            <a:endParaRPr lang="en-GB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7999" y="1150317"/>
            <a:ext cx="8229600" cy="3837940"/>
          </a:xfrm>
        </p:spPr>
        <p:txBody>
          <a:bodyPr>
            <a:normAutofit/>
          </a:bodyPr>
          <a:lstStyle/>
          <a:p>
            <a:r>
              <a:rPr lang="en-GB" dirty="0" smtClean="0"/>
              <a:t>In Overview make it clear to the user (via animation) all the updates which are happening in a Process</a:t>
            </a:r>
          </a:p>
          <a:p>
            <a:pPr lvl="1"/>
            <a:r>
              <a:rPr lang="en-GB" dirty="0" smtClean="0"/>
              <a:t>WorkItem summaries/statistics need </a:t>
            </a:r>
            <a:r>
              <a:rPr lang="en-GB" dirty="0"/>
              <a:t>to update when viewing a process in </a:t>
            </a:r>
            <a:r>
              <a:rPr lang="en-GB" dirty="0" smtClean="0"/>
              <a:t>overview mode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64772" y="2770837"/>
            <a:ext cx="8586000" cy="59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 cap="all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cap="none" dirty="0" smtClean="0"/>
              <a:t>What we have done</a:t>
            </a:r>
            <a:endParaRPr lang="en-US" cap="none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87999" y="3416968"/>
            <a:ext cx="8229600" cy="1785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3525" indent="-263525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ts val="300"/>
              </a:spcBef>
              <a:spcAft>
                <a:spcPct val="0"/>
              </a:spcAft>
              <a:buFont typeface="Courier New" pitchFamily="49" charset="0"/>
              <a:buChar char="o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6438" indent="-182563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Users can see the progress of WorkItems in a process with real time animation when WorkItems have been completed.</a:t>
            </a:r>
          </a:p>
          <a:p>
            <a:pPr lvl="1"/>
            <a:r>
              <a:rPr lang="en-GB" dirty="0" smtClean="0"/>
              <a:t>This means that we can clearly see what is happening at any point in time for a process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147898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Where you will access animated process 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80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How to view animations in the Web Platform</a:t>
            </a:r>
            <a:endParaRPr lang="en-GB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0287" y="1141813"/>
            <a:ext cx="8493711" cy="4284767"/>
          </a:xfrm>
        </p:spPr>
        <p:txBody>
          <a:bodyPr>
            <a:normAutofit/>
          </a:bodyPr>
          <a:lstStyle/>
          <a:p>
            <a:r>
              <a:rPr lang="en-GB" dirty="0" smtClean="0"/>
              <a:t>Click on the Overview button in the Start Process Page in WMS</a:t>
            </a:r>
          </a:p>
          <a:p>
            <a:r>
              <a:rPr lang="en-GB" dirty="0" smtClean="0"/>
              <a:t>The overview page will load for the process version </a:t>
            </a:r>
          </a:p>
          <a:p>
            <a:pPr lvl="1"/>
            <a:r>
              <a:rPr lang="en-GB" dirty="0" smtClean="0"/>
              <a:t>Once a WorkItem has been completed or a process has been instantiated an animation will trigger - meaning a bubble will go from A to B!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134906" y="2561711"/>
            <a:ext cx="1480107" cy="2317556"/>
            <a:chOff x="1134906" y="2561711"/>
            <a:chExt cx="1480107" cy="231755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06" y="2561711"/>
              <a:ext cx="1480107" cy="23047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2" descr="Image result for hand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612" y="4748866"/>
              <a:ext cx="140484" cy="130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882" y="2561711"/>
            <a:ext cx="3546505" cy="2563634"/>
          </a:xfrm>
          <a:prstGeom prst="rect">
            <a:avLst/>
          </a:prstGeom>
        </p:spPr>
      </p:pic>
      <p:sp>
        <p:nvSpPr>
          <p:cNvPr id="9" name="Curved Right Arrow 8"/>
          <p:cNvSpPr/>
          <p:nvPr/>
        </p:nvSpPr>
        <p:spPr>
          <a:xfrm rot="5400000" flipH="1" flipV="1">
            <a:off x="2781338" y="3610280"/>
            <a:ext cx="552532" cy="2977521"/>
          </a:xfrm>
          <a:prstGeom prst="curved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2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Animation Bubble</a:t>
            </a:r>
            <a:endParaRPr lang="en-GB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0287" y="1141813"/>
            <a:ext cx="3744826" cy="4284767"/>
          </a:xfrm>
        </p:spPr>
        <p:txBody>
          <a:bodyPr>
            <a:normAutofit/>
          </a:bodyPr>
          <a:lstStyle/>
          <a:p>
            <a:r>
              <a:rPr lang="en-GB" dirty="0" smtClean="0"/>
              <a:t>When the animation bubble begins to travel from Shape A to Shape B it starts off as a big bubble</a:t>
            </a:r>
          </a:p>
          <a:p>
            <a:r>
              <a:rPr lang="en-GB" dirty="0" smtClean="0"/>
              <a:t>While the bubble is travelling down the connector it becomes smaller</a:t>
            </a:r>
          </a:p>
          <a:p>
            <a:r>
              <a:rPr lang="en-GB" dirty="0" smtClean="0"/>
              <a:t>Once the bubble reaches Shape B it becomes big again and disappears because the Shape is now active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26" r="3958" b="1423"/>
          <a:stretch/>
        </p:blipFill>
        <p:spPr>
          <a:xfrm>
            <a:off x="4884104" y="1141813"/>
            <a:ext cx="802647" cy="11017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104" y="2506323"/>
            <a:ext cx="829957" cy="11368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413" r="3520"/>
          <a:stretch/>
        </p:blipFill>
        <p:spPr>
          <a:xfrm>
            <a:off x="4888394" y="3905894"/>
            <a:ext cx="825667" cy="1136832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6232370" y="1224665"/>
            <a:ext cx="1307043" cy="771665"/>
          </a:xfrm>
          <a:prstGeom prst="wedgeRoundRectCallout">
            <a:avLst>
              <a:gd name="adj1" fmla="val -93075"/>
              <a:gd name="adj2" fmla="val 190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505050"/>
                </a:solidFill>
              </a:rPr>
              <a:t>Animation Bubble is big at the end of Shape A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232370" y="2688906"/>
            <a:ext cx="1307043" cy="771665"/>
          </a:xfrm>
          <a:prstGeom prst="wedgeRoundRectCallout">
            <a:avLst>
              <a:gd name="adj1" fmla="val -93075"/>
              <a:gd name="adj2" fmla="val 190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505050"/>
                </a:solidFill>
              </a:rPr>
              <a:t>Animation bubble becomes small while travelling down a connector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232369" y="4153147"/>
            <a:ext cx="1307043" cy="771665"/>
          </a:xfrm>
          <a:prstGeom prst="wedgeRoundRectCallout">
            <a:avLst>
              <a:gd name="adj1" fmla="val -93075"/>
              <a:gd name="adj2" fmla="val 190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505050"/>
                </a:solidFill>
              </a:rPr>
              <a:t>Animation bubble becomes big again once Shape B has been reached</a:t>
            </a:r>
          </a:p>
        </p:txBody>
      </p:sp>
    </p:spTree>
    <p:extLst>
      <p:ext uri="{BB962C8B-B14F-4D97-AF65-F5344CB8AC3E}">
        <p14:creationId xmlns:p14="http://schemas.microsoft.com/office/powerpoint/2010/main" val="1244155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How animations work in the Web Platform</a:t>
            </a:r>
            <a:endParaRPr lang="en-GB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0287" y="1141813"/>
            <a:ext cx="3892609" cy="4573187"/>
          </a:xfrm>
        </p:spPr>
        <p:txBody>
          <a:bodyPr>
            <a:normAutofit/>
          </a:bodyPr>
          <a:lstStyle/>
          <a:p>
            <a:r>
              <a:rPr lang="en-GB" dirty="0" smtClean="0"/>
              <a:t>When a process is started</a:t>
            </a:r>
          </a:p>
          <a:p>
            <a:pPr lvl="1"/>
            <a:r>
              <a:rPr lang="en-GB" dirty="0"/>
              <a:t>The animation </a:t>
            </a:r>
            <a:r>
              <a:rPr lang="en-GB" dirty="0" smtClean="0"/>
              <a:t>bubble will </a:t>
            </a:r>
            <a:r>
              <a:rPr lang="en-GB" dirty="0"/>
              <a:t>go from the Start WorkItem to the next </a:t>
            </a:r>
            <a:r>
              <a:rPr lang="en-GB" dirty="0" smtClean="0"/>
              <a:t>WorkItem shape </a:t>
            </a:r>
            <a:r>
              <a:rPr lang="en-GB" dirty="0"/>
              <a:t>in the </a:t>
            </a:r>
            <a:r>
              <a:rPr lang="en-GB" dirty="0" smtClean="0"/>
              <a:t>process diagram</a:t>
            </a:r>
          </a:p>
          <a:p>
            <a:r>
              <a:rPr lang="en-GB" dirty="0" smtClean="0"/>
              <a:t>Or when other WorkItem shapes have been completed</a:t>
            </a:r>
            <a:r>
              <a:rPr lang="en-GB" dirty="0"/>
              <a:t> </a:t>
            </a:r>
            <a:r>
              <a:rPr lang="en-GB" dirty="0" smtClean="0"/>
              <a:t>(Standard</a:t>
            </a:r>
            <a:r>
              <a:rPr lang="en-GB" dirty="0"/>
              <a:t>, Timer, Automated or Sub Process) </a:t>
            </a:r>
            <a:endParaRPr lang="en-GB" dirty="0" smtClean="0"/>
          </a:p>
          <a:p>
            <a:pPr lvl="1"/>
            <a:r>
              <a:rPr lang="en-GB" dirty="0" smtClean="0"/>
              <a:t>The animation bubble will go from the completed WorkItem shape to the next WorkItem shape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20" y="4760135"/>
            <a:ext cx="47625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896" y="1207393"/>
            <a:ext cx="2877299" cy="226098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27533" r="29730"/>
          <a:stretch/>
        </p:blipFill>
        <p:spPr>
          <a:xfrm>
            <a:off x="4272896" y="3482438"/>
            <a:ext cx="2918551" cy="1720498"/>
          </a:xfrm>
          <a:prstGeom prst="rect">
            <a:avLst/>
          </a:prstGeom>
          <a:ln>
            <a:noFill/>
          </a:ln>
        </p:spPr>
      </p:pic>
      <p:sp>
        <p:nvSpPr>
          <p:cNvPr id="8" name="Rounded Rectangular Callout 7"/>
          <p:cNvSpPr/>
          <p:nvPr/>
        </p:nvSpPr>
        <p:spPr>
          <a:xfrm>
            <a:off x="4185572" y="3519576"/>
            <a:ext cx="1304725" cy="707087"/>
          </a:xfrm>
          <a:prstGeom prst="wedgeRoundRectCallout">
            <a:avLst>
              <a:gd name="adj1" fmla="val 72683"/>
              <a:gd name="adj2" fmla="val -2370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rgbClr val="505050"/>
                </a:solidFill>
              </a:rPr>
              <a:t>Animation bubble travels from Start to the next WorkItem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1360" t="26359" r="20473"/>
          <a:stretch/>
        </p:blipFill>
        <p:spPr>
          <a:xfrm>
            <a:off x="4272896" y="1189837"/>
            <a:ext cx="3971944" cy="2485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ounded Rectangular Callout 9"/>
          <p:cNvSpPr/>
          <p:nvPr/>
        </p:nvSpPr>
        <p:spPr>
          <a:xfrm>
            <a:off x="6537925" y="1417380"/>
            <a:ext cx="1307043" cy="771665"/>
          </a:xfrm>
          <a:prstGeom prst="wedgeRoundRectCallout">
            <a:avLst>
              <a:gd name="adj1" fmla="val -93075"/>
              <a:gd name="adj2" fmla="val 190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rgbClr val="505050"/>
                </a:solidFill>
              </a:rPr>
              <a:t>Animation occurs from the Automated to the Standard WorkItem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31408" b="11012"/>
          <a:stretch/>
        </p:blipFill>
        <p:spPr>
          <a:xfrm>
            <a:off x="7278771" y="3347053"/>
            <a:ext cx="1180829" cy="154808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6141244" y="3468373"/>
            <a:ext cx="809571" cy="146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7916769" y="3675333"/>
            <a:ext cx="1018902" cy="891519"/>
          </a:xfrm>
          <a:prstGeom prst="wedgeRoundRectCallout">
            <a:avLst>
              <a:gd name="adj1" fmla="val -67671"/>
              <a:gd name="adj2" fmla="val -2171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rgbClr val="505050"/>
                </a:solidFill>
              </a:rPr>
              <a:t>Bubble travels down the connector to the next WorkItem shape</a:t>
            </a:r>
          </a:p>
        </p:txBody>
      </p:sp>
    </p:spTree>
    <p:extLst>
      <p:ext uri="{BB962C8B-B14F-4D97-AF65-F5344CB8AC3E}">
        <p14:creationId xmlns:p14="http://schemas.microsoft.com/office/powerpoint/2010/main" val="1901222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Images for WorkItems in the Overview page</a:t>
            </a:r>
            <a:endParaRPr lang="en-GB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0287" y="1141813"/>
            <a:ext cx="2831497" cy="457318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We are also able to view images for WorkItems in the Preview Mode and in Overview.</a:t>
            </a:r>
          </a:p>
          <a:p>
            <a:pPr lvl="1"/>
            <a:r>
              <a:rPr lang="en-GB" dirty="0" smtClean="0"/>
              <a:t>See the Appendix to see how to set up images for WorkItems</a:t>
            </a:r>
          </a:p>
          <a:p>
            <a:r>
              <a:rPr lang="en-GB" dirty="0" smtClean="0">
                <a:solidFill>
                  <a:srgbClr val="505050"/>
                </a:solidFill>
              </a:rPr>
              <a:t>When ‘Show </a:t>
            </a:r>
            <a:r>
              <a:rPr lang="en-GB" dirty="0">
                <a:solidFill>
                  <a:srgbClr val="505050"/>
                </a:solidFill>
              </a:rPr>
              <a:t>I</a:t>
            </a:r>
            <a:r>
              <a:rPr lang="en-GB" dirty="0" smtClean="0">
                <a:solidFill>
                  <a:srgbClr val="505050"/>
                </a:solidFill>
              </a:rPr>
              <a:t>mage’ is selected, images </a:t>
            </a:r>
            <a:r>
              <a:rPr lang="en-GB" dirty="0">
                <a:solidFill>
                  <a:srgbClr val="505050"/>
                </a:solidFill>
              </a:rPr>
              <a:t>are displayed </a:t>
            </a:r>
            <a:r>
              <a:rPr lang="en-GB" dirty="0" smtClean="0">
                <a:solidFill>
                  <a:srgbClr val="505050"/>
                </a:solidFill>
              </a:rPr>
              <a:t>with no counts</a:t>
            </a:r>
          </a:p>
          <a:p>
            <a:r>
              <a:rPr lang="en-GB" dirty="0" smtClean="0">
                <a:solidFill>
                  <a:srgbClr val="505050"/>
                </a:solidFill>
              </a:rPr>
              <a:t>When ‘Show </a:t>
            </a:r>
            <a:r>
              <a:rPr lang="en-GB" dirty="0">
                <a:solidFill>
                  <a:srgbClr val="505050"/>
                </a:solidFill>
              </a:rPr>
              <a:t>C</a:t>
            </a:r>
            <a:r>
              <a:rPr lang="en-GB" dirty="0" smtClean="0">
                <a:solidFill>
                  <a:srgbClr val="505050"/>
                </a:solidFill>
              </a:rPr>
              <a:t>hart’ is selected counts </a:t>
            </a:r>
            <a:r>
              <a:rPr lang="en-GB" dirty="0">
                <a:solidFill>
                  <a:srgbClr val="505050"/>
                </a:solidFill>
              </a:rPr>
              <a:t>of WorkItems are displayed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912" y="1166231"/>
            <a:ext cx="5625646" cy="2262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912" y="3423840"/>
            <a:ext cx="5678651" cy="2260055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11" y="4863415"/>
            <a:ext cx="476250" cy="47625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6830021" y="1041453"/>
            <a:ext cx="1526619" cy="861278"/>
          </a:xfrm>
          <a:prstGeom prst="wedgeRoundRectCallout">
            <a:avLst>
              <a:gd name="adj1" fmla="val -102723"/>
              <a:gd name="adj2" fmla="val 5996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505050"/>
                </a:solidFill>
              </a:rPr>
              <a:t>By default the chart view will load (with counts of WorkItems for processes instanced)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51614" y="1242081"/>
            <a:ext cx="520608" cy="31434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rgbClr val="50505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513559" y="2047246"/>
            <a:ext cx="1272301" cy="969402"/>
          </a:xfrm>
          <a:prstGeom prst="wedgeRoundRectCallout">
            <a:avLst>
              <a:gd name="adj1" fmla="val 28329"/>
              <a:gd name="adj2" fmla="val -10457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505050"/>
                </a:solidFill>
              </a:rPr>
              <a:t>Click on ‘Show Image’ to change the view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264790" y="4061487"/>
            <a:ext cx="1526619" cy="969402"/>
          </a:xfrm>
          <a:prstGeom prst="wedgeRoundRectCallout">
            <a:avLst>
              <a:gd name="adj1" fmla="val 90478"/>
              <a:gd name="adj2" fmla="val -4287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505050"/>
                </a:solidFill>
              </a:rPr>
              <a:t>Page will refresh &amp; images will display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04675" y="3504214"/>
            <a:ext cx="431888" cy="31434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rgbClr val="505050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521239" y="4005169"/>
            <a:ext cx="1362319" cy="873924"/>
          </a:xfrm>
          <a:prstGeom prst="wedgeRoundRectCallout">
            <a:avLst>
              <a:gd name="adj1" fmla="val 40939"/>
              <a:gd name="adj2" fmla="val -8117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505050"/>
                </a:solidFill>
              </a:rPr>
              <a:t>Click on ‘Show Chart’ to change the view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975942" y="4701575"/>
            <a:ext cx="1411750" cy="814679"/>
          </a:xfrm>
          <a:prstGeom prst="wedgeRoundRectCallout">
            <a:avLst>
              <a:gd name="adj1" fmla="val -50728"/>
              <a:gd name="adj2" fmla="val -10693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505050"/>
                </a:solidFill>
              </a:rPr>
              <a:t>When images are displayed no counts of WorkItems are displayed</a:t>
            </a:r>
          </a:p>
        </p:txBody>
      </p:sp>
    </p:spTree>
    <p:extLst>
      <p:ext uri="{BB962C8B-B14F-4D97-AF65-F5344CB8AC3E}">
        <p14:creationId xmlns:p14="http://schemas.microsoft.com/office/powerpoint/2010/main" val="4249755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Now lets show you an example…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87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368" y="3248085"/>
            <a:ext cx="2343564" cy="215286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Small example of animation</a:t>
            </a:r>
            <a:endParaRPr lang="en-GB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0287" y="1141813"/>
            <a:ext cx="3194811" cy="4573187"/>
          </a:xfrm>
        </p:spPr>
        <p:txBody>
          <a:bodyPr>
            <a:normAutofit/>
          </a:bodyPr>
          <a:lstStyle/>
          <a:p>
            <a:r>
              <a:rPr lang="en-GB" sz="1800" dirty="0" smtClean="0"/>
              <a:t>We bulk imported 11 processes</a:t>
            </a:r>
          </a:p>
          <a:p>
            <a:r>
              <a:rPr lang="en-GB" sz="1800" dirty="0" smtClean="0"/>
              <a:t>As </a:t>
            </a:r>
            <a:r>
              <a:rPr lang="en-GB" sz="1800" dirty="0"/>
              <a:t>these </a:t>
            </a:r>
            <a:r>
              <a:rPr lang="en-GB" sz="1800" dirty="0" smtClean="0"/>
              <a:t>processes were </a:t>
            </a:r>
            <a:r>
              <a:rPr lang="en-GB" sz="1800" dirty="0"/>
              <a:t>generated in the system the counts for the first </a:t>
            </a:r>
            <a:r>
              <a:rPr lang="en-GB" sz="1800" dirty="0" smtClean="0"/>
              <a:t>WorkItem shape </a:t>
            </a:r>
            <a:r>
              <a:rPr lang="en-GB" sz="1800" dirty="0"/>
              <a:t>were </a:t>
            </a:r>
            <a:r>
              <a:rPr lang="en-GB" sz="1800" dirty="0" smtClean="0"/>
              <a:t>updated (11)</a:t>
            </a:r>
            <a:endParaRPr lang="en-GB" sz="1800" dirty="0"/>
          </a:p>
          <a:p>
            <a:pPr marL="663575" lvl="2" indent="-263525">
              <a:buFont typeface="Arial" charset="0"/>
              <a:buChar char="•"/>
            </a:pPr>
            <a:r>
              <a:rPr lang="en-GB" dirty="0" smtClean="0"/>
              <a:t>In this example the transition answer is in the Start WorkItem, so once the Start WorkItem is completed the transition animation bubbles will show the path followed</a:t>
            </a:r>
          </a:p>
          <a:p>
            <a:endParaRPr lang="en-GB" sz="3600" dirty="0" smtClean="0"/>
          </a:p>
          <a:p>
            <a:endParaRPr lang="en-GB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20" y="4760135"/>
            <a:ext cx="476250" cy="4762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729194" y="1413679"/>
            <a:ext cx="1493638" cy="6673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505050"/>
                </a:solidFill>
              </a:rPr>
              <a:t>Counts</a:t>
            </a:r>
            <a:r>
              <a:rPr lang="en-GB" sz="1200" dirty="0" smtClean="0">
                <a:solidFill>
                  <a:srgbClr val="505050"/>
                </a:solidFill>
              </a:rPr>
              <a:t> update with the animations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209" y="1217306"/>
            <a:ext cx="2166867" cy="19647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00583" y="1371488"/>
            <a:ext cx="159588" cy="233757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505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01205" y="2150218"/>
            <a:ext cx="159588" cy="233757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50505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266411" y="2729736"/>
            <a:ext cx="1150606" cy="570641"/>
          </a:xfrm>
          <a:prstGeom prst="wedgeRoundRectCallout">
            <a:avLst>
              <a:gd name="adj1" fmla="val -29540"/>
              <a:gd name="adj2" fmla="val 12632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505050"/>
                </a:solidFill>
              </a:rPr>
              <a:t>Animations occur based on answer to route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11952" y="1371488"/>
            <a:ext cx="884257" cy="209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812368" y="3428406"/>
            <a:ext cx="159588" cy="233757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505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0525" y="4254447"/>
            <a:ext cx="159588" cy="233757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50505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52769" y="3889390"/>
            <a:ext cx="1291561" cy="6051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rgbClr val="505050"/>
                </a:solidFill>
              </a:rPr>
              <a:t>Counts</a:t>
            </a:r>
            <a:r>
              <a:rPr lang="en-GB" sz="1050" dirty="0" smtClean="0">
                <a:solidFill>
                  <a:srgbClr val="505050"/>
                </a:solidFill>
              </a:rPr>
              <a:t> update with the animations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82159" y="4754526"/>
            <a:ext cx="159588" cy="233757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rgbClr val="505050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4099560" y="4988283"/>
            <a:ext cx="2288111" cy="570641"/>
          </a:xfrm>
          <a:prstGeom prst="wedgeRoundRectCallout">
            <a:avLst>
              <a:gd name="adj1" fmla="val 71993"/>
              <a:gd name="adj2" fmla="val -10602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505050"/>
                </a:solidFill>
              </a:rPr>
              <a:t>This animation is also happening at the same time because one of the automated items has completed too</a:t>
            </a:r>
          </a:p>
        </p:txBody>
      </p:sp>
    </p:spTree>
    <p:extLst>
      <p:ext uri="{BB962C8B-B14F-4D97-AF65-F5344CB8AC3E}">
        <p14:creationId xmlns:p14="http://schemas.microsoft.com/office/powerpoint/2010/main" val="2804660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0" grpId="0" animBg="1"/>
      <p:bldP spid="17" grpId="0" animBg="1"/>
      <p:bldP spid="18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Blank">
  <a:themeElements>
    <a:clrScheme name="EIMS">
      <a:dk1>
        <a:srgbClr val="0061A2"/>
      </a:dk1>
      <a:lt1>
        <a:sysClr val="window" lastClr="FFFFFF"/>
      </a:lt1>
      <a:dk2>
        <a:srgbClr val="666666"/>
      </a:dk2>
      <a:lt2>
        <a:srgbClr val="D2D2D2"/>
      </a:lt2>
      <a:accent1>
        <a:srgbClr val="0076BE"/>
      </a:accent1>
      <a:accent2>
        <a:srgbClr val="FAA73F"/>
      </a:accent2>
      <a:accent3>
        <a:srgbClr val="8DC63F"/>
      </a:accent3>
      <a:accent4>
        <a:srgbClr val="8064A2"/>
      </a:accent4>
      <a:accent5>
        <a:srgbClr val="F58220"/>
      </a:accent5>
      <a:accent6>
        <a:srgbClr val="0DB14B"/>
      </a:accent6>
      <a:hlink>
        <a:srgbClr val="0000FF"/>
      </a:hlink>
      <a:folHlink>
        <a:srgbClr val="800080"/>
      </a:folHlink>
    </a:clrScheme>
    <a:fontScheme name="EI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a:spPr>
      <a:bodyPr/>
      <a:lstStyle>
        <a:defPPr>
          <a:defRPr sz="1200" dirty="0" smtClean="0">
            <a:solidFill>
              <a:srgbClr val="50505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MS Powerpoint Template (enlarged containers) 201705.potx" id="{FA833F99-105C-40D8-99AE-504CEFCCA516}" vid="{03FBAB35-6512-4602-BA3A-65AE85718B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0a5b514-5d23-4ef0-a76c-3611313316b0">PFM6EN3QERAA-7-444</_dlc_DocId>
    <_dlc_DocIdUrl xmlns="90a5b514-5d23-4ef0-a76c-3611313316b0">
      <Url>http://dev.eims.biz/sites/QA/_layouts/DocIdRedir.aspx?ID=PFM6EN3QERAA-7-444</Url>
      <Description>PFM6EN3QERAA-7-444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B96F24A66CB34099E648742B406BB3" ma:contentTypeVersion="1" ma:contentTypeDescription="Create a new document." ma:contentTypeScope="" ma:versionID="dd050886d3d92fa693df258c9f6d5e0c">
  <xsd:schema xmlns:xsd="http://www.w3.org/2001/XMLSchema" xmlns:xs="http://www.w3.org/2001/XMLSchema" xmlns:p="http://schemas.microsoft.com/office/2006/metadata/properties" xmlns:ns2="90a5b514-5d23-4ef0-a76c-3611313316b0" targetNamespace="http://schemas.microsoft.com/office/2006/metadata/properties" ma:root="true" ma:fieldsID="a2f6271489f88ca0013958b7fae3cd06" ns2:_="">
    <xsd:import namespace="90a5b514-5d23-4ef0-a76c-3611313316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5b514-5d23-4ef0-a76c-3611313316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3F4180-78C1-4A6F-BF8A-0FD19FCD5DB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D497EC5-6070-46B7-816B-57139D4CCC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0C1119-9A16-44E4-9AAD-EAD913FA9943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90a5b514-5d23-4ef0-a76c-3611313316b0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85F075C-6DE9-4A00-B545-7775C2CD17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a5b514-5d23-4ef0-a76c-3611313316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4128</TotalTime>
  <Words>911</Words>
  <Application>Microsoft Office PowerPoint</Application>
  <PresentationFormat>On-screen Show (16:10)</PresentationFormat>
  <Paragraphs>101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Blank</vt:lpstr>
      <vt:lpstr>Animated Process Flows</vt:lpstr>
      <vt:lpstr>What we wanted to do</vt:lpstr>
      <vt:lpstr>Where you will access animated process flows</vt:lpstr>
      <vt:lpstr>How to view animations in the Web Platform</vt:lpstr>
      <vt:lpstr>Animation Bubble</vt:lpstr>
      <vt:lpstr>How animations work in the Web Platform</vt:lpstr>
      <vt:lpstr>Images for WorkItems in the Overview page</vt:lpstr>
      <vt:lpstr>Now lets show you an example…</vt:lpstr>
      <vt:lpstr>Small example of animation</vt:lpstr>
      <vt:lpstr>Small example of animation</vt:lpstr>
      <vt:lpstr>Here’s an example you will be very familiar with…</vt:lpstr>
      <vt:lpstr>What to expect in larger processes</vt:lpstr>
      <vt:lpstr>Larger process animation</vt:lpstr>
      <vt:lpstr>Larger process animation</vt:lpstr>
      <vt:lpstr>Appendix How to set up WorkItem Images</vt:lpstr>
      <vt:lpstr>Setting up Images for any WorkItem shape</vt:lpstr>
      <vt:lpstr>Thank you for your time! END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Noemia Calor</dc:creator>
  <cp:lastModifiedBy>Shahibur Rahman</cp:lastModifiedBy>
  <cp:revision>253</cp:revision>
  <dcterms:created xsi:type="dcterms:W3CDTF">2017-10-19T13:59:35Z</dcterms:created>
  <dcterms:modified xsi:type="dcterms:W3CDTF">2018-03-12T16:13:38Z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0x01010051B96F24A66CB34099E648742B406BB3</vt:lpwstr>
  </property>
  <property fmtid="{D5CDD505-2E9C-101B-9397-08002B2CF9AE}" pid="3" name="_dlc_DocIdItemGuid">
    <vt:lpwstr>4fe95fbd-0165-4c2f-b7d8-e1397f58c12d</vt:lpwstr>
  </property>
</Properties>
</file>